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2" r:id="rId6"/>
    <p:sldId id="263" r:id="rId7"/>
    <p:sldId id="264" r:id="rId8"/>
    <p:sldId id="265" r:id="rId9"/>
    <p:sldId id="266" r:id="rId10"/>
    <p:sldId id="272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3" d="100"/>
          <a:sy n="43" d="100"/>
        </p:scale>
        <p:origin x="76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DC6BE83-9E12-C126-E779-490B32BCE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574" b="61973"/>
          <a:stretch/>
        </p:blipFill>
        <p:spPr>
          <a:xfrm>
            <a:off x="-10027" y="-5640"/>
            <a:ext cx="12202027" cy="686364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F3BB404B-DBB3-4966-2761-0DA8722666AA}"/>
              </a:ext>
            </a:extLst>
          </p:cNvPr>
          <p:cNvSpPr>
            <a:spLocks/>
          </p:cNvSpPr>
          <p:nvPr userDrawn="1"/>
        </p:nvSpPr>
        <p:spPr bwMode="auto">
          <a:xfrm>
            <a:off x="69778" y="4432519"/>
            <a:ext cx="6362487" cy="2337896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noFill/>
          <a:ln w="6350">
            <a:solidFill>
              <a:srgbClr val="002060">
                <a:alpha val="67000"/>
              </a:srgb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F997877-BED9-68AF-D7BA-F3614836EEEF}"/>
              </a:ext>
            </a:extLst>
          </p:cNvPr>
          <p:cNvSpPr/>
          <p:nvPr userDrawn="1"/>
        </p:nvSpPr>
        <p:spPr>
          <a:xfrm>
            <a:off x="0" y="0"/>
            <a:ext cx="12202027" cy="6863640"/>
          </a:xfrm>
          <a:prstGeom prst="rect">
            <a:avLst/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17">
            <a:extLst>
              <a:ext uri="{FF2B5EF4-FFF2-40B4-BE49-F238E27FC236}">
                <a16:creationId xmlns:a16="http://schemas.microsoft.com/office/drawing/2014/main" id="{F278AAB0-88CB-2F58-9A6B-39E155667AF4}"/>
              </a:ext>
            </a:extLst>
          </p:cNvPr>
          <p:cNvSpPr/>
          <p:nvPr userDrawn="1"/>
        </p:nvSpPr>
        <p:spPr>
          <a:xfrm>
            <a:off x="1371012" y="1966404"/>
            <a:ext cx="9531956" cy="134775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200000" scaled="0"/>
            <a:tileRect/>
          </a:gradFill>
          <a:ln w="22225">
            <a:solidFill>
              <a:schemeClr val="bg1"/>
            </a:solidFill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20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69DF78DD-B37A-94B4-2A14-AD9DEC3A79DB}"/>
              </a:ext>
            </a:extLst>
          </p:cNvPr>
          <p:cNvSpPr>
            <a:spLocks/>
          </p:cNvSpPr>
          <p:nvPr userDrawn="1"/>
        </p:nvSpPr>
        <p:spPr bwMode="auto">
          <a:xfrm>
            <a:off x="3167043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A889251B-8215-14A9-0DF1-D2EC14679B71}"/>
              </a:ext>
            </a:extLst>
          </p:cNvPr>
          <p:cNvSpPr>
            <a:spLocks/>
          </p:cNvSpPr>
          <p:nvPr userDrawn="1"/>
        </p:nvSpPr>
        <p:spPr bwMode="auto">
          <a:xfrm>
            <a:off x="4963074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BF0FDCF3-BF98-E824-1504-5C624B456D55}"/>
              </a:ext>
            </a:extLst>
          </p:cNvPr>
          <p:cNvSpPr>
            <a:spLocks/>
          </p:cNvSpPr>
          <p:nvPr userDrawn="1"/>
        </p:nvSpPr>
        <p:spPr bwMode="auto">
          <a:xfrm>
            <a:off x="6759105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E27E49B8-13E3-08C4-11F7-4E5B311DD838}"/>
              </a:ext>
            </a:extLst>
          </p:cNvPr>
          <p:cNvSpPr>
            <a:spLocks/>
          </p:cNvSpPr>
          <p:nvPr userDrawn="1"/>
        </p:nvSpPr>
        <p:spPr bwMode="auto">
          <a:xfrm>
            <a:off x="1371012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6C8B3144-D3A5-1A5E-5366-C3C6568FDA71}"/>
              </a:ext>
            </a:extLst>
          </p:cNvPr>
          <p:cNvSpPr>
            <a:spLocks/>
          </p:cNvSpPr>
          <p:nvPr userDrawn="1"/>
        </p:nvSpPr>
        <p:spPr bwMode="auto">
          <a:xfrm>
            <a:off x="1370058" y="5081757"/>
            <a:ext cx="2892228" cy="106274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2EBB21F9-FA18-24AB-0432-5B42E777CD3F}"/>
              </a:ext>
            </a:extLst>
          </p:cNvPr>
          <p:cNvSpPr>
            <a:spLocks/>
          </p:cNvSpPr>
          <p:nvPr userDrawn="1"/>
        </p:nvSpPr>
        <p:spPr bwMode="auto">
          <a:xfrm>
            <a:off x="1451565" y="5008958"/>
            <a:ext cx="2674697" cy="98281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>
              <a:latin typeface="+mn-ea"/>
              <a:cs typeface="+mn-ea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C6F3449-2320-5584-516B-74D50FEAE40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926583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39709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36A478B8-FD0C-6F6B-BA74-B6F7724A1E89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539332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54939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9DCCC035-E73B-E5C9-31FA-00CEC11F31A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133069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BFDAE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1D32D974-6CF1-DCE2-47C1-BC82910DBEE3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3764828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2C8A5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9" name="TextBox 64">
            <a:extLst>
              <a:ext uri="{FF2B5EF4-FFF2-40B4-BE49-F238E27FC236}">
                <a16:creationId xmlns:a16="http://schemas.microsoft.com/office/drawing/2014/main" id="{922DE3E7-2070-8E7E-196D-0702DAEC43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00273" y="6063429"/>
            <a:ext cx="3880884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kern="1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北京理工大学出版社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697BBED-0D55-CADC-F6F5-C9A6B6101734}"/>
              </a:ext>
            </a:extLst>
          </p:cNvPr>
          <p:cNvSpPr/>
          <p:nvPr userDrawn="1"/>
        </p:nvSpPr>
        <p:spPr>
          <a:xfrm>
            <a:off x="1640882" y="2131683"/>
            <a:ext cx="87540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buNone/>
            </a:pPr>
            <a:r>
              <a:rPr lang="zh-CN" altLang="en-US" sz="5400" dirty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机械测量与测绘技术</a:t>
            </a:r>
          </a:p>
        </p:txBody>
      </p:sp>
      <p:sp>
        <p:nvSpPr>
          <p:cNvPr id="21" name="TextBox 64">
            <a:extLst>
              <a:ext uri="{FF2B5EF4-FFF2-40B4-BE49-F238E27FC236}">
                <a16:creationId xmlns:a16="http://schemas.microsoft.com/office/drawing/2014/main" id="{A700D41B-1E83-02EB-1989-57BD5FF03B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2972" y="498245"/>
            <a:ext cx="4374842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江苏联合职业技术学院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2EC1897-527E-823D-143D-018E67FB49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0906593" y="44735"/>
            <a:ext cx="1285407" cy="112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09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A87EFB-BC2D-F465-4826-15D0D835A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F66EB9A-631B-9393-D85A-260602184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CE1402-95C3-1BA6-2EC4-C2C7E6F23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F29229-E11B-D430-5E45-DB4BA3C09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A5F349-FB3E-BD15-8957-BE59798B0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98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3586E7A-38DF-F2FA-4EF5-88E19AA311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3C6558E-F71D-4CA8-AACF-84EC84D5B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9AC1D6-B5C6-4154-857D-552AAB1E2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9E19E8-3791-B479-9C3F-D9CA0851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CCC2C5-5149-86A9-6647-5F47E0D8D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13CA2F-62AA-7A38-4440-35EAFE84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68" y="787655"/>
            <a:ext cx="10865777" cy="41571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B066D4-9BED-290C-E1EC-03A0429B2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68" y="1363485"/>
            <a:ext cx="10865776" cy="48134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E0A19C-FAE5-C3C3-0876-C4F28E637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2A0729-3D0A-B5D1-F932-BF4CC7DF9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17B537-17A3-F66B-7DC8-36BCDD01E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矩形 7">
            <a:extLst>
              <a:ext uri="{FF2B5EF4-FFF2-40B4-BE49-F238E27FC236}">
                <a16:creationId xmlns:a16="http://schemas.microsoft.com/office/drawing/2014/main" id="{6DEF7231-C377-7775-3266-F9944A159FD5}"/>
              </a:ext>
            </a:extLst>
          </p:cNvPr>
          <p:cNvSpPr/>
          <p:nvPr userDrawn="1"/>
        </p:nvSpPr>
        <p:spPr>
          <a:xfrm>
            <a:off x="263679" y="141480"/>
            <a:ext cx="240030" cy="342900"/>
          </a:xfrm>
          <a:prstGeom prst="chevron">
            <a:avLst/>
          </a:prstGeom>
          <a:solidFill>
            <a:srgbClr val="39709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8">
            <a:extLst>
              <a:ext uri="{FF2B5EF4-FFF2-40B4-BE49-F238E27FC236}">
                <a16:creationId xmlns:a16="http://schemas.microsoft.com/office/drawing/2014/main" id="{9DF4965E-DC45-3FE7-F2E8-F546F3457CC2}"/>
              </a:ext>
            </a:extLst>
          </p:cNvPr>
          <p:cNvSpPr/>
          <p:nvPr userDrawn="1"/>
        </p:nvSpPr>
        <p:spPr>
          <a:xfrm>
            <a:off x="455155" y="141480"/>
            <a:ext cx="190313" cy="342900"/>
          </a:xfrm>
          <a:prstGeom prst="chevron">
            <a:avLst>
              <a:gd name="adj" fmla="val 63313"/>
            </a:avLst>
          </a:prstGeom>
          <a:solidFill>
            <a:srgbClr val="BFDAE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矩形 7">
            <a:extLst>
              <a:ext uri="{FF2B5EF4-FFF2-40B4-BE49-F238E27FC236}">
                <a16:creationId xmlns:a16="http://schemas.microsoft.com/office/drawing/2014/main" id="{D804A0AF-8FB8-5869-6511-6EE55B4EC576}"/>
              </a:ext>
            </a:extLst>
          </p:cNvPr>
          <p:cNvSpPr/>
          <p:nvPr userDrawn="1"/>
        </p:nvSpPr>
        <p:spPr>
          <a:xfrm>
            <a:off x="0" y="141480"/>
            <a:ext cx="339184" cy="342900"/>
          </a:xfrm>
          <a:prstGeom prst="homePlate">
            <a:avLst>
              <a:gd name="adj" fmla="val 30342"/>
            </a:avLst>
          </a:prstGeom>
          <a:solidFill>
            <a:srgbClr val="54939B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文本占位符 14">
            <a:extLst>
              <a:ext uri="{FF2B5EF4-FFF2-40B4-BE49-F238E27FC236}">
                <a16:creationId xmlns:a16="http://schemas.microsoft.com/office/drawing/2014/main" id="{70EBE135-B38D-35BE-429A-69ADCC2BBB36}"/>
              </a:ext>
            </a:extLst>
          </p:cNvPr>
          <p:cNvSpPr txBox="1">
            <a:spLocks/>
          </p:cNvSpPr>
          <p:nvPr userDrawn="1"/>
        </p:nvSpPr>
        <p:spPr>
          <a:xfrm>
            <a:off x="761439" y="141480"/>
            <a:ext cx="7122929" cy="40884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tx1"/>
                </a:solidFill>
              </a:rPr>
              <a:t>模块二  课题</a:t>
            </a:r>
            <a:r>
              <a:rPr lang="en-US" altLang="zh-CN" dirty="0">
                <a:solidFill>
                  <a:schemeClr val="tx1"/>
                </a:solidFill>
              </a:rPr>
              <a:t>2</a:t>
            </a:r>
            <a:r>
              <a:rPr lang="zh-CN" altLang="en-US" dirty="0">
                <a:solidFill>
                  <a:schemeClr val="tx1"/>
                </a:solidFill>
              </a:rPr>
              <a:t>  渐开线直齿圆柱齿轮的测绘与造型</a:t>
            </a:r>
          </a:p>
          <a:p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3747BE5-9131-0BDB-9003-C2D40971D636}"/>
              </a:ext>
            </a:extLst>
          </p:cNvPr>
          <p:cNvCxnSpPr>
            <a:cxnSpLocks/>
          </p:cNvCxnSpPr>
          <p:nvPr userDrawn="1"/>
        </p:nvCxnSpPr>
        <p:spPr>
          <a:xfrm>
            <a:off x="0" y="627534"/>
            <a:ext cx="12192000" cy="0"/>
          </a:xfrm>
          <a:prstGeom prst="line">
            <a:avLst/>
          </a:prstGeom>
          <a:ln w="50800" cmpd="sng">
            <a:gradFill>
              <a:gsLst>
                <a:gs pos="0">
                  <a:srgbClr val="3F6C8C"/>
                </a:gs>
                <a:gs pos="100000">
                  <a:srgbClr val="EDEDEB"/>
                </a:gs>
              </a:gsLst>
              <a:lin ang="360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AC06387B-C54F-B321-2145-585083E57B4E}"/>
              </a:ext>
            </a:extLst>
          </p:cNvPr>
          <p:cNvSpPr/>
          <p:nvPr userDrawn="1"/>
        </p:nvSpPr>
        <p:spPr>
          <a:xfrm>
            <a:off x="0" y="6752793"/>
            <a:ext cx="3024000" cy="108000"/>
          </a:xfrm>
          <a:prstGeom prst="rect">
            <a:avLst/>
          </a:prstGeom>
          <a:solidFill>
            <a:srgbClr val="2C8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4DD8519-F7CB-83EF-8477-0604ADB02213}"/>
              </a:ext>
            </a:extLst>
          </p:cNvPr>
          <p:cNvSpPr/>
          <p:nvPr userDrawn="1"/>
        </p:nvSpPr>
        <p:spPr>
          <a:xfrm>
            <a:off x="3056000" y="6752793"/>
            <a:ext cx="3024000" cy="108000"/>
          </a:xfrm>
          <a:prstGeom prst="rect">
            <a:avLst/>
          </a:prstGeom>
          <a:solidFill>
            <a:srgbClr val="B6C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7EAC1D9-BF56-5190-9275-2CBD58406FE5}"/>
              </a:ext>
            </a:extLst>
          </p:cNvPr>
          <p:cNvSpPr/>
          <p:nvPr userDrawn="1"/>
        </p:nvSpPr>
        <p:spPr>
          <a:xfrm>
            <a:off x="6112000" y="6752793"/>
            <a:ext cx="3024000" cy="108000"/>
          </a:xfrm>
          <a:prstGeom prst="rect">
            <a:avLst/>
          </a:prstGeom>
          <a:solidFill>
            <a:srgbClr val="618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2DAD396-D8D0-B79C-2C3A-B3E89EB7C1AF}"/>
              </a:ext>
            </a:extLst>
          </p:cNvPr>
          <p:cNvSpPr/>
          <p:nvPr userDrawn="1"/>
        </p:nvSpPr>
        <p:spPr>
          <a:xfrm>
            <a:off x="9168000" y="6752793"/>
            <a:ext cx="3024000" cy="108000"/>
          </a:xfrm>
          <a:prstGeom prst="rect">
            <a:avLst/>
          </a:prstGeom>
          <a:solidFill>
            <a:srgbClr val="496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BB8CC7A-0486-7AD1-C32B-4E4CD149AF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1430561" y="47177"/>
            <a:ext cx="680756" cy="59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35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F3062F-FB2A-007B-2263-476D3AF4A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C981F82-C81D-6046-B7A5-2B9D30D5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927C5E-DD42-51F4-1BAA-B7C225B4A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DBF03B-5E4A-BF3C-1DC8-1DB59FF74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0A2183-D01A-E0D7-0F06-F97C1DB06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8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8A1FCB-7303-1843-4116-AFE153D8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94CCDA-1882-03FB-2755-76F3A93F2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E35161-21C5-ACE7-ECC3-A8F34D628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D86ED9-04BD-34E5-2389-DA8681C9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BE728C-7966-F9C7-021A-525601177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4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0C5A41-7816-E0E9-1539-690FB9F5F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6A5CDB-55CA-EAE2-5479-19C6B9EC10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E320D9F-FA95-8037-CA73-334623C48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8781D3-79F9-042C-5B4D-D55EA983A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EAF2E7A-56E1-2B7A-24E4-A3624F3C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1382074-60ED-4BB7-1683-33654A5ED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5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D86437-E062-9912-329A-4DC1C02DE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6A378A-0897-44AB-3280-45FDABD4F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FA35834-DF8E-E505-86C3-EF762FD56B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DB8498F-7B0F-D5A9-10EB-BCF8FC6B0D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5DA5541-9232-7718-844F-A078C6901F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27B359C-A507-963A-3533-2CA9DB83A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32CACDD-F724-2A91-FBB9-0822AFF04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E139E05-BCEF-0861-11CC-300453E06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7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D1CA3-2A81-65A7-1AAF-FF79317C9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A3393AE-33B1-F51F-DEA5-7755F51B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54380BE-74C5-66B2-9DE8-2CD454FB6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0EE7CB7-FC71-B5F6-AA0F-1EC14AE50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6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FC40D2-DED3-B364-FA9E-2987B932E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3A1409-26E4-7F31-BC62-00866785C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4024CE1-4CAC-D3A7-2500-1824C043D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0B996C-55F0-C55F-D9A0-C8E50900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A082B1-C7C6-B8E0-7094-C0A933FAD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1108A3-DACE-D0FF-2369-50E045B7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68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D6CF35-3938-E0BD-25C9-EACEC1EA9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466D9A-8D77-DB31-2649-A7D7CFDCA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BC65742-47ED-56A5-8D78-BA3DD1D7A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33BFFA-D0C1-75A4-2729-ED29DF792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19AF7A1-232C-7090-4D65-B1E5512D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3EB6673-2CE4-F2B7-0FDB-C590DFBA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88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92CE05-9AA2-5455-74A0-B4E0BFD95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BDDB8D9-EAF7-08AA-1B4B-985C1FAC7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FDA741-8BEF-470D-9D69-05DBE98CF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5B228-E2BF-45DF-AB45-44C26D0A48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07B5EB-661D-7FFD-2C49-CFB5F545F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9FF81E-4DE6-A212-D70C-CD67EFE04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88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0">
            <a:extLst>
              <a:ext uri="{FF2B5EF4-FFF2-40B4-BE49-F238E27FC236}">
                <a16:creationId xmlns:a16="http://schemas.microsoft.com/office/drawing/2014/main" id="{B57BCCAA-5143-E88F-0A35-60734B2E80AD}"/>
              </a:ext>
            </a:extLst>
          </p:cNvPr>
          <p:cNvSpPr/>
          <p:nvPr/>
        </p:nvSpPr>
        <p:spPr>
          <a:xfrm>
            <a:off x="4869791" y="3863269"/>
            <a:ext cx="6023101" cy="607929"/>
          </a:xfrm>
          <a:prstGeom prst="roundRect">
            <a:avLst/>
          </a:prstGeom>
          <a:solidFill>
            <a:srgbClr val="396D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defTabSz="685715"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模块二  典型零件的测绘与造型</a:t>
            </a:r>
          </a:p>
        </p:txBody>
      </p:sp>
    </p:spTree>
    <p:extLst>
      <p:ext uri="{BB962C8B-B14F-4D97-AF65-F5344CB8AC3E}">
        <p14:creationId xmlns:p14="http://schemas.microsoft.com/office/powerpoint/2010/main" val="3798963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24BD9BF-1EE0-15DE-D75D-533489994D26}"/>
              </a:ext>
            </a:extLst>
          </p:cNvPr>
          <p:cNvSpPr txBox="1"/>
          <p:nvPr/>
        </p:nvSpPr>
        <p:spPr>
          <a:xfrm>
            <a:off x="382002" y="921904"/>
            <a:ext cx="61293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五、直齿圆柱齿轮测量原理</a:t>
            </a:r>
          </a:p>
        </p:txBody>
      </p:sp>
      <p:sp>
        <p:nvSpPr>
          <p:cNvPr id="5" name="矩形 4"/>
          <p:cNvSpPr/>
          <p:nvPr/>
        </p:nvSpPr>
        <p:spPr>
          <a:xfrm>
            <a:off x="486932" y="1440493"/>
            <a:ext cx="108906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en-US" sz="2000" dirty="0">
                <a:latin typeface="+mn-ea"/>
              </a:rPr>
              <a:t>）确定分度圆直径</a:t>
            </a:r>
            <a:r>
              <a:rPr lang="en-US" altLang="zh-CN" sz="2000" dirty="0">
                <a:latin typeface="+mn-ea"/>
              </a:rPr>
              <a:t>d</a:t>
            </a:r>
            <a:r>
              <a:rPr lang="zh-CN" altLang="en-US" sz="2000" dirty="0">
                <a:latin typeface="+mn-ea"/>
              </a:rPr>
              <a:t>和基圆直径</a:t>
            </a:r>
            <a:r>
              <a:rPr lang="en-US" altLang="zh-CN" sz="2000" dirty="0" err="1">
                <a:latin typeface="+mn-ea"/>
              </a:rPr>
              <a:t>dd</a:t>
            </a:r>
            <a:r>
              <a:rPr lang="zh-CN" altLang="en-US" sz="2000" dirty="0">
                <a:latin typeface="+mn-ea"/>
              </a:rPr>
              <a:t>，其计算公式如下</a:t>
            </a:r>
            <a:r>
              <a:rPr lang="zh-CN" altLang="en-US" sz="2000" dirty="0" smtClean="0">
                <a:latin typeface="+mn-ea"/>
              </a:rPr>
              <a:t>：</a:t>
            </a:r>
            <a:r>
              <a:rPr lang="en-US" altLang="zh-CN" sz="2000" dirty="0" smtClean="0">
                <a:latin typeface="+mn-ea"/>
              </a:rPr>
              <a:t>d=</a:t>
            </a:r>
            <a:r>
              <a:rPr lang="en-US" altLang="zh-CN" sz="2000" dirty="0" err="1" smtClean="0">
                <a:latin typeface="+mn-ea"/>
              </a:rPr>
              <a:t>mZ</a:t>
            </a:r>
            <a:r>
              <a:rPr lang="en-US" altLang="zh-CN" sz="2000" dirty="0" smtClean="0">
                <a:latin typeface="+mn-ea"/>
              </a:rPr>
              <a:t> </a:t>
            </a:r>
            <a:r>
              <a:rPr lang="zh-CN" altLang="en-US" sz="2000" dirty="0">
                <a:latin typeface="+mn-ea"/>
              </a:rPr>
              <a:t>；</a:t>
            </a:r>
            <a:r>
              <a:rPr lang="en-US" altLang="zh-CN" sz="2000" dirty="0" err="1">
                <a:latin typeface="+mn-ea"/>
              </a:rPr>
              <a:t>db</a:t>
            </a:r>
            <a:r>
              <a:rPr lang="en-US" altLang="zh-CN" sz="2000" dirty="0">
                <a:latin typeface="+mn-ea"/>
              </a:rPr>
              <a:t>=</a:t>
            </a:r>
            <a:r>
              <a:rPr lang="en-US" altLang="zh-CN" sz="2000" dirty="0" err="1">
                <a:latin typeface="+mn-ea"/>
              </a:rPr>
              <a:t>dcos</a:t>
            </a:r>
            <a:r>
              <a:rPr lang="el-GR" altLang="zh-CN" sz="2000" dirty="0">
                <a:latin typeface="+mn-ea"/>
              </a:rPr>
              <a:t>α</a:t>
            </a:r>
          </a:p>
          <a:p>
            <a:pPr>
              <a:lnSpc>
                <a:spcPct val="150000"/>
              </a:lnSpc>
            </a:pPr>
            <a:r>
              <a:rPr lang="zh-CN" altLang="el-GR" sz="2000" dirty="0">
                <a:latin typeface="+mn-ea"/>
              </a:rPr>
              <a:t>（</a:t>
            </a:r>
            <a:r>
              <a:rPr lang="el-GR" altLang="zh-CN" sz="2000" dirty="0">
                <a:latin typeface="+mn-ea"/>
              </a:rPr>
              <a:t>3</a:t>
            </a:r>
            <a:r>
              <a:rPr lang="zh-CN" altLang="el-GR" sz="2000" dirty="0">
                <a:latin typeface="+mn-ea"/>
              </a:rPr>
              <a:t>）</a:t>
            </a:r>
            <a:r>
              <a:rPr lang="zh-CN" altLang="en-US" sz="2000" dirty="0">
                <a:latin typeface="+mn-ea"/>
              </a:rPr>
              <a:t>确定齿顶高</a:t>
            </a:r>
            <a:r>
              <a:rPr lang="en-US" altLang="zh-CN" sz="2000" dirty="0">
                <a:latin typeface="+mn-ea"/>
              </a:rPr>
              <a:t>ha</a:t>
            </a:r>
            <a:r>
              <a:rPr lang="zh-CN" altLang="en-US" sz="2000" dirty="0">
                <a:latin typeface="+mn-ea"/>
              </a:rPr>
              <a:t>和齿根高</a:t>
            </a:r>
            <a:r>
              <a:rPr lang="en-US" altLang="zh-CN" sz="2000" dirty="0" err="1">
                <a:latin typeface="+mn-ea"/>
              </a:rPr>
              <a:t>hf</a:t>
            </a:r>
            <a:r>
              <a:rPr lang="zh-CN" altLang="en-US" sz="2000" dirty="0">
                <a:latin typeface="+mn-ea"/>
              </a:rPr>
              <a:t>，其计算公式如下</a:t>
            </a:r>
            <a:r>
              <a:rPr lang="zh-CN" altLang="en-US" sz="2000" dirty="0" smtClean="0">
                <a:latin typeface="+mn-ea"/>
              </a:rPr>
              <a:t>：</a:t>
            </a:r>
            <a:r>
              <a:rPr lang="en-US" altLang="zh-CN" sz="2000" dirty="0" smtClean="0">
                <a:latin typeface="+mn-ea"/>
              </a:rPr>
              <a:t>ha</a:t>
            </a:r>
            <a:r>
              <a:rPr lang="en-US" altLang="zh-CN" sz="2000" dirty="0">
                <a:latin typeface="+mn-ea"/>
              </a:rPr>
              <a:t>=(da-d)/2</a:t>
            </a:r>
            <a:r>
              <a:rPr lang="zh-CN" altLang="en-US" sz="2000" dirty="0">
                <a:latin typeface="+mn-ea"/>
              </a:rPr>
              <a:t>；</a:t>
            </a:r>
            <a:r>
              <a:rPr lang="en-US" altLang="zh-CN" sz="2000" dirty="0" err="1">
                <a:latin typeface="+mn-ea"/>
              </a:rPr>
              <a:t>hf</a:t>
            </a:r>
            <a:r>
              <a:rPr lang="en-US" altLang="zh-CN" sz="2000" dirty="0">
                <a:latin typeface="+mn-ea"/>
              </a:rPr>
              <a:t>= (d-</a:t>
            </a:r>
            <a:r>
              <a:rPr lang="en-US" altLang="zh-CN" sz="2000" dirty="0" err="1">
                <a:latin typeface="+mn-ea"/>
              </a:rPr>
              <a:t>df</a:t>
            </a:r>
            <a:r>
              <a:rPr lang="en-US" altLang="zh-CN" sz="2000" dirty="0">
                <a:latin typeface="+mn-ea"/>
              </a:rPr>
              <a:t>)/2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因为</a:t>
            </a:r>
            <a:r>
              <a:rPr lang="en-US" altLang="zh-CN" sz="2000" dirty="0" err="1">
                <a:latin typeface="+mn-ea"/>
              </a:rPr>
              <a:t>hf</a:t>
            </a:r>
            <a:r>
              <a:rPr lang="en-US" altLang="zh-CN" sz="2000" dirty="0">
                <a:latin typeface="+mn-ea"/>
              </a:rPr>
              <a:t>=m(ha*+c*-x)=(</a:t>
            </a:r>
            <a:r>
              <a:rPr lang="en-US" altLang="zh-CN" sz="2000" dirty="0" err="1">
                <a:latin typeface="+mn-ea"/>
              </a:rPr>
              <a:t>mz-df</a:t>
            </a:r>
            <a:r>
              <a:rPr lang="en-US" altLang="zh-CN" sz="2000" dirty="0">
                <a:latin typeface="+mn-ea"/>
              </a:rPr>
              <a:t>)/2</a:t>
            </a:r>
            <a:r>
              <a:rPr lang="zh-CN" altLang="en-US" sz="2000" dirty="0" smtClean="0">
                <a:latin typeface="+mn-ea"/>
              </a:rPr>
              <a:t>；则</a:t>
            </a:r>
            <a:r>
              <a:rPr lang="en-US" altLang="zh-CN" sz="2000" dirty="0" smtClean="0">
                <a:latin typeface="+mn-ea"/>
              </a:rPr>
              <a:t>ha*+c*=x+(</a:t>
            </a:r>
            <a:r>
              <a:rPr lang="en-US" altLang="zh-CN" sz="2000" dirty="0" err="1" smtClean="0">
                <a:latin typeface="+mn-ea"/>
              </a:rPr>
              <a:t>mz-df</a:t>
            </a:r>
            <a:r>
              <a:rPr lang="en-US" altLang="zh-CN" sz="2000" dirty="0" smtClean="0">
                <a:latin typeface="+mn-ea"/>
              </a:rPr>
              <a:t>)/2m</a:t>
            </a:r>
            <a:r>
              <a:rPr lang="zh-CN" altLang="en-US" sz="2000" dirty="0" smtClean="0">
                <a:latin typeface="+mn-ea"/>
              </a:rPr>
              <a:t>；</a:t>
            </a:r>
            <a:endParaRPr lang="zh-CN" altLang="en-US" sz="2000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6932" y="3036300"/>
            <a:ext cx="109205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4</a:t>
            </a:r>
            <a:r>
              <a:rPr lang="zh-CN" altLang="en-US" sz="2000" dirty="0">
                <a:latin typeface="+mn-ea"/>
              </a:rPr>
              <a:t>）确定变位系数</a:t>
            </a:r>
            <a:r>
              <a:rPr lang="en-US" altLang="zh-CN" sz="2000" dirty="0">
                <a:latin typeface="+mn-ea"/>
              </a:rPr>
              <a:t>x</a:t>
            </a:r>
            <a:r>
              <a:rPr lang="zh-CN" altLang="en-US" sz="2000" dirty="0">
                <a:latin typeface="+mn-ea"/>
              </a:rPr>
              <a:t>。首先确定分度圆齿厚</a:t>
            </a:r>
            <a:r>
              <a:rPr lang="en-US" altLang="zh-CN" sz="2000" dirty="0">
                <a:latin typeface="+mn-ea"/>
              </a:rPr>
              <a:t>S</a:t>
            </a:r>
            <a:r>
              <a:rPr lang="zh-CN" altLang="en-US" sz="2000" dirty="0">
                <a:latin typeface="+mn-ea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由</a:t>
            </a:r>
            <a:r>
              <a:rPr lang="en-US" altLang="zh-CN" sz="2000" dirty="0">
                <a:latin typeface="+mn-ea"/>
              </a:rPr>
              <a:t>Sb=</a:t>
            </a:r>
            <a:r>
              <a:rPr lang="en-US" altLang="zh-CN" sz="2000" dirty="0" err="1">
                <a:latin typeface="+mn-ea"/>
              </a:rPr>
              <a:t>S·rb</a:t>
            </a:r>
            <a:r>
              <a:rPr lang="en-US" altLang="zh-CN" sz="2000" dirty="0">
                <a:latin typeface="+mn-ea"/>
              </a:rPr>
              <a:t>/r-2rb(</a:t>
            </a:r>
            <a:r>
              <a:rPr lang="en-US" altLang="zh-CN" sz="2000" dirty="0" err="1">
                <a:latin typeface="+mn-ea"/>
              </a:rPr>
              <a:t>inv</a:t>
            </a:r>
            <a:r>
              <a:rPr lang="el-GR" altLang="zh-CN" sz="2000" dirty="0">
                <a:latin typeface="+mn-ea"/>
              </a:rPr>
              <a:t>α</a:t>
            </a:r>
            <a:r>
              <a:rPr lang="en-US" altLang="zh-CN" sz="2000" dirty="0">
                <a:latin typeface="+mn-ea"/>
              </a:rPr>
              <a:t>b-</a:t>
            </a:r>
            <a:r>
              <a:rPr lang="en-US" altLang="zh-CN" sz="2000" dirty="0" err="1">
                <a:latin typeface="+mn-ea"/>
              </a:rPr>
              <a:t>inv</a:t>
            </a:r>
            <a:r>
              <a:rPr lang="el-GR" altLang="zh-CN" sz="2000" dirty="0">
                <a:latin typeface="+mn-ea"/>
              </a:rPr>
              <a:t>α)=</a:t>
            </a:r>
            <a:r>
              <a:rPr lang="en-US" altLang="zh-CN" sz="2000" dirty="0" err="1">
                <a:latin typeface="+mn-ea"/>
              </a:rPr>
              <a:t>Scos</a:t>
            </a:r>
            <a:r>
              <a:rPr lang="el-GR" altLang="zh-CN" sz="2000" dirty="0">
                <a:latin typeface="+mn-ea"/>
              </a:rPr>
              <a:t>α+2</a:t>
            </a:r>
            <a:r>
              <a:rPr lang="en-US" altLang="zh-CN" sz="2000" dirty="0" err="1">
                <a:latin typeface="+mn-ea"/>
              </a:rPr>
              <a:t>rbinv</a:t>
            </a:r>
            <a:r>
              <a:rPr lang="el-GR" altLang="zh-CN" sz="2000" dirty="0">
                <a:latin typeface="+mn-ea"/>
              </a:rPr>
              <a:t>α</a:t>
            </a:r>
            <a:r>
              <a:rPr lang="zh-CN" altLang="en-US" sz="2000" dirty="0">
                <a:latin typeface="+mn-ea"/>
              </a:rPr>
              <a:t>可</a:t>
            </a:r>
            <a:r>
              <a:rPr lang="zh-CN" altLang="en-US" sz="2000" dirty="0" smtClean="0">
                <a:latin typeface="+mn-ea"/>
              </a:rPr>
              <a:t>得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</a:rPr>
              <a:t>S=Sb/cos</a:t>
            </a:r>
            <a:r>
              <a:rPr lang="el-GR" altLang="zh-CN" sz="2000" dirty="0">
                <a:latin typeface="+mn-ea"/>
              </a:rPr>
              <a:t>α-2</a:t>
            </a:r>
            <a:r>
              <a:rPr lang="en-US" altLang="zh-CN" sz="2000" dirty="0" err="1">
                <a:latin typeface="+mn-ea"/>
              </a:rPr>
              <a:t>r·inv</a:t>
            </a:r>
            <a:r>
              <a:rPr lang="el-GR" altLang="zh-CN" sz="2000" dirty="0">
                <a:latin typeface="+mn-ea"/>
              </a:rPr>
              <a:t>α</a:t>
            </a:r>
            <a:r>
              <a:rPr lang="zh-CN" altLang="el-GR" sz="2000" dirty="0">
                <a:latin typeface="+mn-ea"/>
              </a:rPr>
              <a:t>（</a:t>
            </a:r>
            <a:r>
              <a:rPr lang="zh-CN" altLang="en-US" sz="2000" dirty="0">
                <a:latin typeface="+mn-ea"/>
              </a:rPr>
              <a:t>式中，</a:t>
            </a:r>
            <a:r>
              <a:rPr lang="en-US" altLang="zh-CN" sz="2000" dirty="0">
                <a:latin typeface="+mn-ea"/>
              </a:rPr>
              <a:t>Sb</a:t>
            </a:r>
            <a:r>
              <a:rPr lang="zh-CN" altLang="en-US" sz="2000" dirty="0">
                <a:latin typeface="+mn-ea"/>
              </a:rPr>
              <a:t>已测出，</a:t>
            </a:r>
            <a:r>
              <a:rPr lang="en-US" altLang="zh-CN" sz="2000" dirty="0">
                <a:latin typeface="+mn-ea"/>
              </a:rPr>
              <a:t>2r=</a:t>
            </a:r>
            <a:r>
              <a:rPr lang="en-US" altLang="zh-CN" sz="2000" dirty="0" err="1">
                <a:latin typeface="+mn-ea"/>
              </a:rPr>
              <a:t>mZ</a:t>
            </a:r>
            <a:r>
              <a:rPr lang="zh-CN" altLang="en-US" sz="2000" dirty="0">
                <a:latin typeface="+mn-ea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变位后，分度圆齿厚</a:t>
            </a:r>
            <a:r>
              <a:rPr lang="en-US" altLang="zh-CN" sz="2000" dirty="0">
                <a:latin typeface="+mn-ea"/>
              </a:rPr>
              <a:t>S=m(</a:t>
            </a:r>
            <a:r>
              <a:rPr lang="el-GR" altLang="zh-CN" sz="2000" dirty="0">
                <a:latin typeface="+mn-ea"/>
              </a:rPr>
              <a:t>π/2+2</a:t>
            </a:r>
            <a:r>
              <a:rPr lang="en-US" altLang="zh-CN" sz="2000" dirty="0" err="1">
                <a:latin typeface="+mn-ea"/>
              </a:rPr>
              <a:t>x·tan</a:t>
            </a:r>
            <a:r>
              <a:rPr lang="el-GR" altLang="zh-CN" sz="2000" dirty="0">
                <a:latin typeface="+mn-ea"/>
              </a:rPr>
              <a:t>α)</a:t>
            </a:r>
            <a:r>
              <a:rPr lang="zh-CN" altLang="el-GR" sz="2000" dirty="0">
                <a:latin typeface="+mn-ea"/>
              </a:rPr>
              <a:t>，</a:t>
            </a:r>
            <a:r>
              <a:rPr lang="zh-CN" altLang="en-US" sz="2000" dirty="0" smtClean="0">
                <a:latin typeface="+mn-ea"/>
              </a:rPr>
              <a:t>故</a:t>
            </a:r>
            <a:r>
              <a:rPr lang="en-US" altLang="zh-CN" sz="2000" dirty="0" smtClean="0">
                <a:latin typeface="+mn-ea"/>
              </a:rPr>
              <a:t>x</a:t>
            </a:r>
            <a:r>
              <a:rPr lang="en-US" altLang="zh-CN" sz="2000" dirty="0">
                <a:latin typeface="+mn-ea"/>
              </a:rPr>
              <a:t>=(S/m-</a:t>
            </a:r>
            <a:r>
              <a:rPr lang="el-GR" altLang="zh-CN" sz="2000" dirty="0">
                <a:latin typeface="+mn-ea"/>
              </a:rPr>
              <a:t>π/2)/2</a:t>
            </a:r>
            <a:r>
              <a:rPr lang="en-US" altLang="zh-CN" sz="2000" dirty="0">
                <a:latin typeface="+mn-ea"/>
              </a:rPr>
              <a:t>tan</a:t>
            </a:r>
            <a:r>
              <a:rPr lang="el-GR" altLang="zh-CN" sz="2000" dirty="0">
                <a:latin typeface="+mn-ea"/>
              </a:rPr>
              <a:t>α</a:t>
            </a:r>
          </a:p>
        </p:txBody>
      </p:sp>
    </p:spTree>
    <p:extLst>
      <p:ext uri="{BB962C8B-B14F-4D97-AF65-F5344CB8AC3E}">
        <p14:creationId xmlns:p14="http://schemas.microsoft.com/office/powerpoint/2010/main" val="2235247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任务实施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5468" y="1363485"/>
            <a:ext cx="5635411" cy="1994312"/>
          </a:xfrm>
        </p:spPr>
        <p:txBody>
          <a:bodyPr/>
          <a:lstStyle/>
          <a:p>
            <a:r>
              <a:rPr lang="zh-CN" altLang="en-US" dirty="0"/>
              <a:t>渐开线直齿圆柱齿轮测绘的操作步骤具体如下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1.</a:t>
            </a:r>
            <a:r>
              <a:rPr lang="zh-CN" altLang="en-US" dirty="0"/>
              <a:t>了解、分析渐开线直齿圆柱齿轮的功能和结构</a:t>
            </a:r>
          </a:p>
          <a:p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en-US" dirty="0"/>
              <a:t>确定草图视图方案</a:t>
            </a:r>
          </a:p>
          <a:p>
            <a:r>
              <a:rPr lang="en-US" altLang="zh-CN" dirty="0" smtClean="0"/>
              <a:t>3</a:t>
            </a:r>
            <a:r>
              <a:rPr lang="en-US" altLang="zh-CN" dirty="0"/>
              <a:t>.</a:t>
            </a:r>
            <a:r>
              <a:rPr lang="zh-CN" altLang="en-US" dirty="0"/>
              <a:t>绘制渐开线直齿圆柱齿轮零件</a:t>
            </a:r>
            <a:r>
              <a:rPr lang="zh-CN" altLang="en-US" dirty="0" smtClean="0"/>
              <a:t>草图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）徒手绘制图框和标题栏如</a:t>
            </a:r>
            <a:r>
              <a:rPr lang="zh-CN" altLang="en-US" dirty="0" smtClean="0"/>
              <a:t>图所</a:t>
            </a:r>
            <a:r>
              <a:rPr lang="zh-CN" altLang="en-US" dirty="0"/>
              <a:t>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2050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73" y="3517917"/>
            <a:ext cx="4164092" cy="270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665627" y="1363485"/>
            <a:ext cx="46219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）根据前面对齿轮的结构分析和工艺分析，绘制渐开线直齿圆柱齿轮的视图表达</a:t>
            </a:r>
            <a:r>
              <a:rPr lang="zh-CN" altLang="en-US" sz="2000" dirty="0" smtClean="0"/>
              <a:t>草图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350" y="2539268"/>
            <a:ext cx="3516422" cy="364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915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任务实施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）测量尺寸。根据草图中的尺寸标注要求，分别测量齿轮的各部分尺寸并在草图上进行标注。齿轮径向尺寸的基准为轴线，轴向尺寸的基准一般选择重要的定位面或端面。</a:t>
            </a:r>
            <a:endParaRPr lang="en-US" altLang="zh-CN" dirty="0" smtClean="0"/>
          </a:p>
          <a:p>
            <a:r>
              <a:rPr lang="zh-CN" altLang="zh-CN" dirty="0"/>
              <a:t>测量齿轮零件尺寸的步骤如下：</a:t>
            </a:r>
          </a:p>
          <a:p>
            <a:r>
              <a:rPr lang="zh-CN" altLang="zh-CN" dirty="0"/>
              <a:t>①几何参数的测量</a:t>
            </a:r>
          </a:p>
          <a:p>
            <a:r>
              <a:rPr lang="en-US" altLang="zh-CN" dirty="0"/>
              <a:t>a.</a:t>
            </a:r>
            <a:r>
              <a:rPr lang="zh-CN" altLang="en-US" dirty="0"/>
              <a:t>确定齿数</a:t>
            </a:r>
            <a:r>
              <a:rPr lang="en-US" altLang="zh-CN" dirty="0"/>
              <a:t>Z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b</a:t>
            </a:r>
            <a:r>
              <a:rPr lang="en-US" altLang="zh-CN" dirty="0"/>
              <a:t>.</a:t>
            </a:r>
            <a:r>
              <a:rPr lang="zh-CN" altLang="en-US" dirty="0"/>
              <a:t>测量齿顶圆直径</a:t>
            </a:r>
            <a:r>
              <a:rPr lang="en-US" altLang="zh-CN" dirty="0"/>
              <a:t>d a</a:t>
            </a:r>
            <a:r>
              <a:rPr lang="zh-CN" altLang="en-US" dirty="0"/>
              <a:t>和齿根圆直径</a:t>
            </a:r>
            <a:r>
              <a:rPr lang="en-US" altLang="zh-CN" dirty="0" err="1"/>
              <a:t>df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c</a:t>
            </a:r>
            <a:r>
              <a:rPr lang="en-US" altLang="zh-CN" dirty="0"/>
              <a:t>.</a:t>
            </a:r>
            <a:r>
              <a:rPr lang="zh-CN" altLang="en-US" dirty="0"/>
              <a:t>全齿高的测量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r>
              <a:rPr lang="en-US" altLang="zh-CN" dirty="0"/>
              <a:t>d.</a:t>
            </a:r>
            <a:r>
              <a:rPr lang="zh-CN" altLang="en-US" dirty="0"/>
              <a:t>中心距</a:t>
            </a:r>
            <a:r>
              <a:rPr lang="en-US" altLang="zh-CN" dirty="0"/>
              <a:t>a</a:t>
            </a:r>
            <a:r>
              <a:rPr lang="zh-CN" altLang="en-US" dirty="0"/>
              <a:t>的测量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e</a:t>
            </a:r>
            <a:r>
              <a:rPr lang="en-US" altLang="zh-CN" dirty="0"/>
              <a:t>.</a:t>
            </a:r>
            <a:r>
              <a:rPr lang="zh-CN" altLang="en-US" dirty="0"/>
              <a:t>公法线长度</a:t>
            </a:r>
            <a:r>
              <a:rPr lang="en-US" altLang="zh-CN" dirty="0" err="1"/>
              <a:t>Wk</a:t>
            </a:r>
            <a:r>
              <a:rPr lang="zh-CN" altLang="en-US" dirty="0"/>
              <a:t>的</a:t>
            </a:r>
            <a:r>
              <a:rPr lang="zh-CN" altLang="en-US" dirty="0" smtClean="0"/>
              <a:t>测量。</a:t>
            </a:r>
            <a:endParaRPr lang="zh-CN" altLang="en-US" dirty="0"/>
          </a:p>
          <a:p>
            <a:r>
              <a:rPr lang="en-US" altLang="zh-CN" dirty="0"/>
              <a:t>f.</a:t>
            </a:r>
            <a:r>
              <a:rPr lang="zh-CN" altLang="en-US" dirty="0"/>
              <a:t>基圆齿距</a:t>
            </a:r>
            <a:r>
              <a:rPr lang="en-US" altLang="zh-CN" dirty="0" err="1"/>
              <a:t>Pb</a:t>
            </a:r>
            <a:r>
              <a:rPr lang="zh-CN" altLang="en-US" dirty="0"/>
              <a:t>的测量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2934" y="2196567"/>
            <a:ext cx="4780168" cy="358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936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任务实施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5468" y="1363484"/>
            <a:ext cx="10865776" cy="5202207"/>
          </a:xfrm>
        </p:spPr>
        <p:txBody>
          <a:bodyPr>
            <a:no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）测量尺寸。根据草图中的尺寸标注要求，分别测量齿轮的各部分尺寸并在草图上进行标注。齿轮径向尺寸的基准为轴线，轴向尺寸的基准一般选择重要的定位面或端面。</a:t>
            </a:r>
            <a:endParaRPr lang="en-US" altLang="zh-CN" dirty="0" smtClean="0"/>
          </a:p>
          <a:p>
            <a:r>
              <a:rPr lang="zh-CN" altLang="zh-CN" dirty="0"/>
              <a:t>测量齿轮零件尺寸的步骤如下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r>
              <a:rPr lang="zh-CN" altLang="en-US" dirty="0"/>
              <a:t>②基本参数的确定。齿轮基本参数包括模数</a:t>
            </a:r>
            <a:r>
              <a:rPr lang="en-US" altLang="zh-CN" dirty="0"/>
              <a:t>m</a:t>
            </a:r>
            <a:r>
              <a:rPr lang="zh-CN" altLang="en-US" dirty="0"/>
              <a:t>、齿数</a:t>
            </a:r>
            <a:r>
              <a:rPr lang="en-US" altLang="zh-CN" dirty="0"/>
              <a:t>z</a:t>
            </a:r>
            <a:r>
              <a:rPr lang="zh-CN" altLang="en-US" dirty="0"/>
              <a:t>、齿形角</a:t>
            </a:r>
            <a:r>
              <a:rPr lang="en-US" altLang="zh-CN" dirty="0"/>
              <a:t>α</a:t>
            </a:r>
            <a:r>
              <a:rPr lang="zh-CN" altLang="en-US" dirty="0"/>
              <a:t>、齿顶高系数</a:t>
            </a:r>
            <a:r>
              <a:rPr lang="en-US" altLang="zh-CN" dirty="0"/>
              <a:t>ha﹡</a:t>
            </a:r>
            <a:r>
              <a:rPr lang="zh-CN" altLang="en-US" dirty="0"/>
              <a:t>、顶隙系数</a:t>
            </a:r>
            <a:r>
              <a:rPr lang="en-US" altLang="zh-CN" dirty="0"/>
              <a:t>c﹡</a:t>
            </a:r>
            <a:r>
              <a:rPr lang="zh-CN" altLang="en-US" dirty="0"/>
              <a:t>等。这些基本参数的确定方法如下：</a:t>
            </a:r>
          </a:p>
          <a:p>
            <a:r>
              <a:rPr lang="en-US" altLang="zh-CN" dirty="0"/>
              <a:t>a.</a:t>
            </a:r>
            <a:r>
              <a:rPr lang="zh-CN" altLang="en-US" dirty="0"/>
              <a:t>齿形角</a:t>
            </a:r>
            <a:r>
              <a:rPr lang="en-US" altLang="zh-CN" dirty="0"/>
              <a:t>α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r>
              <a:rPr lang="en-US" altLang="zh-CN" dirty="0"/>
              <a:t>b.</a:t>
            </a:r>
            <a:r>
              <a:rPr lang="zh-CN" altLang="en-US" dirty="0"/>
              <a:t>确定模数</a:t>
            </a:r>
            <a:r>
              <a:rPr lang="en-US" altLang="zh-CN" dirty="0"/>
              <a:t>m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r>
              <a:rPr lang="zh-CN" altLang="en-US" dirty="0"/>
              <a:t>用测定的齿高计算模数：</a:t>
            </a:r>
            <a:r>
              <a:rPr lang="en-US" altLang="zh-CN" dirty="0" smtClean="0"/>
              <a:t>m=h/2.25</a:t>
            </a:r>
            <a:r>
              <a:rPr lang="zh-CN" altLang="en-US" dirty="0" smtClean="0"/>
              <a:t>；用</a:t>
            </a:r>
            <a:r>
              <a:rPr lang="zh-CN" altLang="en-US" dirty="0"/>
              <a:t>测定的中心距计算模数：</a:t>
            </a:r>
            <a:r>
              <a:rPr lang="en-US" altLang="zh-CN" dirty="0"/>
              <a:t>m=2a/(z1 +z2)</a:t>
            </a:r>
          </a:p>
          <a:p>
            <a:r>
              <a:rPr lang="en-US" altLang="zh-CN" dirty="0"/>
              <a:t>c.</a:t>
            </a:r>
            <a:r>
              <a:rPr lang="zh-CN" altLang="en-US" dirty="0"/>
              <a:t>确定齿顶高系数</a:t>
            </a:r>
            <a:r>
              <a:rPr lang="en-US" altLang="zh-CN" dirty="0"/>
              <a:t>ha﹡</a:t>
            </a:r>
            <a:r>
              <a:rPr lang="zh-CN" altLang="en-US" dirty="0"/>
              <a:t>和顶隙系数</a:t>
            </a:r>
            <a:r>
              <a:rPr lang="en-US" altLang="zh-CN" dirty="0"/>
              <a:t>c﹡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d</a:t>
            </a:r>
            <a:r>
              <a:rPr lang="en-US" altLang="zh-CN" dirty="0"/>
              <a:t>.</a:t>
            </a:r>
            <a:r>
              <a:rPr lang="zh-CN" altLang="en-US" dirty="0"/>
              <a:t>计算加工所需参数：</a:t>
            </a:r>
          </a:p>
          <a:p>
            <a:r>
              <a:rPr lang="zh-CN" altLang="en-US" dirty="0" smtClean="0"/>
              <a:t>在确定齿数、模数</a:t>
            </a:r>
            <a:r>
              <a:rPr lang="zh-CN" altLang="en-US" dirty="0"/>
              <a:t>、压力角之后，可按下式计算齿顶圆直径</a:t>
            </a:r>
            <a:r>
              <a:rPr lang="en-US" altLang="zh-CN" dirty="0"/>
              <a:t>da</a:t>
            </a:r>
            <a:r>
              <a:rPr lang="zh-CN" altLang="en-US" dirty="0"/>
              <a:t>、分度圆直径</a:t>
            </a:r>
            <a:r>
              <a:rPr lang="en-US" altLang="zh-CN" dirty="0"/>
              <a:t>d</a:t>
            </a:r>
            <a:r>
              <a:rPr lang="zh-CN" altLang="en-US" dirty="0"/>
              <a:t>和齿根圆直径</a:t>
            </a:r>
            <a:r>
              <a:rPr lang="en-US" altLang="zh-CN" dirty="0" err="1"/>
              <a:t>df</a:t>
            </a:r>
            <a:endParaRPr lang="en-US" altLang="zh-CN" dirty="0"/>
          </a:p>
          <a:p>
            <a:r>
              <a:rPr lang="en-US" altLang="zh-CN" dirty="0"/>
              <a:t>d=</a:t>
            </a:r>
            <a:r>
              <a:rPr lang="en-US" altLang="zh-CN" dirty="0" err="1"/>
              <a:t>mz</a:t>
            </a:r>
            <a:r>
              <a:rPr lang="zh-CN" altLang="en-US" dirty="0"/>
              <a:t>；</a:t>
            </a:r>
            <a:r>
              <a:rPr lang="en-US" altLang="zh-CN" dirty="0"/>
              <a:t>da=m(z+2ha﹡)</a:t>
            </a:r>
            <a:r>
              <a:rPr lang="zh-CN" altLang="en-US" dirty="0"/>
              <a:t>；</a:t>
            </a:r>
            <a:r>
              <a:rPr lang="en-US" altLang="zh-CN" dirty="0" err="1"/>
              <a:t>df</a:t>
            </a:r>
            <a:r>
              <a:rPr lang="en-US" altLang="zh-CN" dirty="0"/>
              <a:t>=m(z-2ha﹡</a:t>
            </a:r>
            <a:r>
              <a:rPr lang="zh-CN" altLang="en-US" dirty="0"/>
              <a:t>－</a:t>
            </a:r>
            <a:r>
              <a:rPr lang="en-US" altLang="zh-CN" dirty="0"/>
              <a:t>2c</a:t>
            </a:r>
            <a:r>
              <a:rPr lang="en-US" altLang="zh-CN" dirty="0" smtClean="0"/>
              <a:t>﹡)</a:t>
            </a:r>
            <a:endParaRPr lang="en-US" altLang="zh-CN" dirty="0"/>
          </a:p>
          <a:p>
            <a:r>
              <a:rPr lang="zh-CN" altLang="en-US" dirty="0"/>
              <a:t>将计算所得</a:t>
            </a:r>
            <a:r>
              <a:rPr lang="en-US" altLang="zh-CN" dirty="0"/>
              <a:t>d</a:t>
            </a:r>
            <a:r>
              <a:rPr lang="zh-CN" altLang="en-US" dirty="0"/>
              <a:t>与相啮合齿轮两轴的中心距校对，其值应符合下式：</a:t>
            </a:r>
          </a:p>
          <a:p>
            <a:r>
              <a:rPr lang="zh-CN" altLang="en-US" dirty="0"/>
              <a:t> </a:t>
            </a:r>
          </a:p>
          <a:p>
            <a:endParaRPr lang="zh-CN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4403" y="5505112"/>
            <a:ext cx="3386841" cy="8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12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任务实施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5468" y="1363484"/>
            <a:ext cx="10865776" cy="520220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 smtClean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4</a:t>
            </a:r>
            <a:r>
              <a:rPr lang="zh-CN" altLang="en-US" dirty="0">
                <a:latin typeface="+mn-ea"/>
              </a:rPr>
              <a:t>）标注尺寸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①画出尺寸界线和尺寸线。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②将测得的尺寸与被测项目相对应，按尺寸标注有关规定进行标注，力求做到正确、完整。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③主要尺寸从基准出发直接注出，先标注各形体之间的定位尺寸，然后标注出各形体的定形尺寸。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④标注时注意所标注的尺寸要便于测量；标注尺寸要便于看</a:t>
            </a:r>
            <a:r>
              <a:rPr lang="zh-CN" altLang="en-US" dirty="0" smtClean="0">
                <a:latin typeface="+mn-ea"/>
              </a:rPr>
              <a:t>图。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5</a:t>
            </a:r>
            <a:r>
              <a:rPr lang="zh-CN" altLang="en-US" dirty="0">
                <a:latin typeface="+mn-ea"/>
              </a:rPr>
              <a:t>）确定技术要求</a:t>
            </a:r>
          </a:p>
          <a:p>
            <a:pPr>
              <a:lnSpc>
                <a:spcPct val="100000"/>
              </a:lnSpc>
            </a:pPr>
            <a:r>
              <a:rPr lang="zh-CN" altLang="en-US" dirty="0" smtClean="0">
                <a:latin typeface="+mn-ea"/>
              </a:rPr>
              <a:t>      在</a:t>
            </a:r>
            <a:r>
              <a:rPr lang="zh-CN" altLang="en-US" dirty="0">
                <a:latin typeface="+mn-ea"/>
              </a:rPr>
              <a:t>齿轮零件图中，除具有一般零件图的内容外，齿顶圆直径、分度圆直径及有关齿轮的基本尺寸要直接注出。齿根圆直径一般加工时由刀具尺寸决定，图上可以不注。其他各主要参数在图纸右上角列表说明。</a:t>
            </a:r>
          </a:p>
          <a:p>
            <a:pPr>
              <a:lnSpc>
                <a:spcPct val="150000"/>
              </a:lnSpc>
            </a:pPr>
            <a:endParaRPr lang="zh-CN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445383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渐开线直齿圆柱齿轮的零件图如</a:t>
            </a:r>
            <a:r>
              <a:rPr lang="zh-CN" altLang="en-US" dirty="0" smtClean="0"/>
              <a:t>图所</a:t>
            </a:r>
            <a:r>
              <a:rPr lang="zh-CN" altLang="en-US" dirty="0"/>
              <a:t>示</a:t>
            </a:r>
          </a:p>
        </p:txBody>
      </p:sp>
      <p:pic>
        <p:nvPicPr>
          <p:cNvPr id="3074" name="Picture 2" descr="图2-2-6 齿轮零件图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309" y="1203365"/>
            <a:ext cx="7390094" cy="527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3942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9583C7-0B08-2B40-2742-7D3B37E941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68" y="1363485"/>
            <a:ext cx="10865776" cy="414697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zh-CN" altLang="en-US" b="1" dirty="0"/>
              <a:t>任务描述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      齿轮是广泛用于机器或部件中的一种传动零件，它不仅可以用来传递动力，而且可以用来改变转速和旋转方向。根据两轴的相对位置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齿轮可分为以下三类：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1</a:t>
            </a:r>
            <a:r>
              <a:rPr lang="zh-CN" altLang="en-US" dirty="0">
                <a:latin typeface="+mn-ea"/>
              </a:rPr>
              <a:t>）圆柱齿轮</a:t>
            </a:r>
            <a:r>
              <a:rPr lang="en-US" altLang="zh-CN" dirty="0">
                <a:latin typeface="+mn-ea"/>
              </a:rPr>
              <a:t>-----</a:t>
            </a:r>
            <a:r>
              <a:rPr lang="zh-CN" altLang="en-US" dirty="0">
                <a:latin typeface="+mn-ea"/>
              </a:rPr>
              <a:t>用于两平行轴之间的传动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2</a:t>
            </a:r>
            <a:r>
              <a:rPr lang="zh-CN" altLang="en-US" dirty="0">
                <a:latin typeface="+mn-ea"/>
              </a:rPr>
              <a:t>）圆锥齿轮</a:t>
            </a:r>
            <a:r>
              <a:rPr lang="en-US" altLang="zh-CN" dirty="0">
                <a:latin typeface="+mn-ea"/>
              </a:rPr>
              <a:t>-----</a:t>
            </a:r>
            <a:r>
              <a:rPr lang="zh-CN" altLang="en-US" dirty="0">
                <a:latin typeface="+mn-ea"/>
              </a:rPr>
              <a:t>用于两相交轴之间的传动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3</a:t>
            </a:r>
            <a:r>
              <a:rPr lang="zh-CN" altLang="en-US" dirty="0">
                <a:latin typeface="+mn-ea"/>
              </a:rPr>
              <a:t>）蜗轮蜗杆</a:t>
            </a:r>
            <a:r>
              <a:rPr lang="en-US" altLang="zh-CN" dirty="0">
                <a:latin typeface="+mn-ea"/>
              </a:rPr>
              <a:t>-----</a:t>
            </a:r>
            <a:r>
              <a:rPr lang="zh-CN" altLang="en-US" dirty="0">
                <a:latin typeface="+mn-ea"/>
              </a:rPr>
              <a:t>用于两垂直交叉轴之间的传动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本课题中主要研究的是渐开线圆柱齿轮。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1</a:t>
            </a:r>
            <a:r>
              <a:rPr lang="zh-CN" altLang="en-US" dirty="0">
                <a:latin typeface="+mn-ea"/>
              </a:rPr>
              <a:t>）测绘直齿圆柱齿轮草图的一般步骤是什么？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2</a:t>
            </a:r>
            <a:r>
              <a:rPr lang="zh-CN" altLang="en-US" dirty="0">
                <a:latin typeface="+mn-ea"/>
              </a:rPr>
              <a:t>）直齿圆柱齿轮上常见工艺结构的表达方法和尺寸标注方法有哪些？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3</a:t>
            </a:r>
            <a:r>
              <a:rPr lang="zh-CN" altLang="en-US" dirty="0">
                <a:latin typeface="+mn-ea"/>
              </a:rPr>
              <a:t>）如何正确测量渐开线直齿圆柱齿轮和蜗杆各部分结构？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201467D5-E7BF-4651-3772-104FAC110F1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46113" y="787400"/>
            <a:ext cx="10864850" cy="415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spcAft>
                <a:spcPts val="300"/>
              </a:spcAft>
              <a:buNone/>
            </a:pPr>
            <a:r>
              <a:rPr lang="zh-CN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r>
              <a:rPr lang="zh-CN" altLang="en-US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：渐开线直齿圆柱齿轮与蜗杆的测量与草绘</a:t>
            </a:r>
          </a:p>
        </p:txBody>
      </p:sp>
    </p:spTree>
    <p:extLst>
      <p:ext uri="{BB962C8B-B14F-4D97-AF65-F5344CB8AC3E}">
        <p14:creationId xmlns:p14="http://schemas.microsoft.com/office/powerpoint/2010/main" val="2159430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24BD9BF-1EE0-15DE-D75D-533489994D26}"/>
              </a:ext>
            </a:extLst>
          </p:cNvPr>
          <p:cNvSpPr txBox="1"/>
          <p:nvPr/>
        </p:nvSpPr>
        <p:spPr>
          <a:xfrm>
            <a:off x="382002" y="921904"/>
            <a:ext cx="61293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一、渐开线直齿圆柱齿轮的作用与结构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917D9B-30EA-2E7F-89E8-DFD24C93B5B4}"/>
              </a:ext>
            </a:extLst>
          </p:cNvPr>
          <p:cNvSpPr txBox="1"/>
          <p:nvPr/>
        </p:nvSpPr>
        <p:spPr>
          <a:xfrm>
            <a:off x="511969" y="1375901"/>
            <a:ext cx="1084078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     渐开线直齿圆柱齿轮是机器中经常遇到的标准零件之一，主要用于两平行轴之间的传动。在机器中，常见的齿轮根据结构形状可分为盘类齿轮、套类齿轮、轴类齿轮、扇形齿轮、齿条等，其中，盘类齿轮应用最广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0BA06D-8093-BC6B-E82F-000E3CB62862}"/>
              </a:ext>
            </a:extLst>
          </p:cNvPr>
          <p:cNvSpPr txBox="1"/>
          <p:nvPr/>
        </p:nvSpPr>
        <p:spPr>
          <a:xfrm>
            <a:off x="511969" y="2631059"/>
            <a:ext cx="48180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>
              <a:buNone/>
              <a:defRPr sz="1800" b="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/>
              <a:t>      </a:t>
            </a:r>
            <a:r>
              <a:rPr lang="zh-CN" altLang="zh-CN" sz="2000" dirty="0"/>
              <a:t>直齿圆柱齿轮是盘类齿轮中常用的一种。圆柱齿轮分为轮体和齿圈两部分，外形是圆柱形，由轮齿、齿盘、幅板（或辐条）、轮毂等组成。</a:t>
            </a:r>
            <a:endParaRPr lang="zh-CN" altLang="en-US" sz="20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DA2194-E969-8DCC-D5D7-A8001DF71224}"/>
              </a:ext>
            </a:extLst>
          </p:cNvPr>
          <p:cNvSpPr txBox="1"/>
          <p:nvPr/>
        </p:nvSpPr>
        <p:spPr>
          <a:xfrm>
            <a:off x="382002" y="4208911"/>
            <a:ext cx="45179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二、渐开线直齿圆柱齿轮的视图选择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1A9A89-20B9-473A-BEC8-A212BE07E1E8}"/>
              </a:ext>
            </a:extLst>
          </p:cNvPr>
          <p:cNvSpPr txBox="1"/>
          <p:nvPr/>
        </p:nvSpPr>
        <p:spPr>
          <a:xfrm>
            <a:off x="382002" y="4716335"/>
            <a:ext cx="49479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     渐开线直齿圆柱齿轮一般采用两个视图，或者用一个视图和一个局部视图来表示。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E653343-6B89-7D7B-20A9-54EC1F351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264" y="2804306"/>
            <a:ext cx="5747053" cy="360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642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24BD9BF-1EE0-15DE-D75D-533489994D26}"/>
              </a:ext>
            </a:extLst>
          </p:cNvPr>
          <p:cNvSpPr txBox="1"/>
          <p:nvPr/>
        </p:nvSpPr>
        <p:spPr>
          <a:xfrm>
            <a:off x="382002" y="921904"/>
            <a:ext cx="61293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三、渐开线直齿圆柱齿轮的尺寸标注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917D9B-30EA-2E7F-89E8-DFD24C93B5B4}"/>
              </a:ext>
            </a:extLst>
          </p:cNvPr>
          <p:cNvSpPr txBox="1"/>
          <p:nvPr/>
        </p:nvSpPr>
        <p:spPr>
          <a:xfrm>
            <a:off x="511969" y="1375900"/>
            <a:ext cx="71180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     齿轮</a:t>
            </a:r>
            <a:r>
              <a:rPr lang="zh-CN" altLang="en-US" sz="2000" dirty="0"/>
              <a:t>测绘就是用量具对齿轮实物的几何要素进行</a:t>
            </a:r>
            <a:r>
              <a:rPr lang="zh-CN" altLang="en-US" sz="2000" dirty="0" smtClean="0"/>
              <a:t>测量</a:t>
            </a:r>
            <a:endParaRPr lang="zh-CN" altLang="en-US" sz="2000" dirty="0"/>
          </a:p>
        </p:txBody>
      </p:sp>
      <p:sp>
        <p:nvSpPr>
          <p:cNvPr id="2" name="矩形 1"/>
          <p:cNvSpPr/>
          <p:nvPr/>
        </p:nvSpPr>
        <p:spPr>
          <a:xfrm>
            <a:off x="826138" y="1858026"/>
            <a:ext cx="52298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例如，测量齿顶圆直径</a:t>
            </a:r>
            <a:r>
              <a:rPr lang="en-US" altLang="zh-CN" sz="2000" dirty="0">
                <a:latin typeface="+mn-ea"/>
              </a:rPr>
              <a:t>da</a:t>
            </a:r>
            <a:r>
              <a:rPr lang="zh-CN" altLang="en-US" sz="2000" dirty="0">
                <a:latin typeface="+mn-ea"/>
              </a:rPr>
              <a:t>、全齿高</a:t>
            </a:r>
            <a:r>
              <a:rPr lang="en-US" altLang="zh-CN" sz="2000" dirty="0">
                <a:latin typeface="+mn-ea"/>
              </a:rPr>
              <a:t>h</a:t>
            </a:r>
            <a:r>
              <a:rPr lang="zh-CN" altLang="en-US" sz="2000" dirty="0">
                <a:latin typeface="+mn-ea"/>
              </a:rPr>
              <a:t>、齿数</a:t>
            </a:r>
            <a:r>
              <a:rPr lang="en-US" altLang="zh-CN" sz="2000" dirty="0">
                <a:latin typeface="+mn-ea"/>
              </a:rPr>
              <a:t>Z</a:t>
            </a:r>
            <a:r>
              <a:rPr lang="zh-CN" altLang="en-US" sz="2000" dirty="0">
                <a:latin typeface="+mn-ea"/>
              </a:rPr>
              <a:t>、公法线长度</a:t>
            </a:r>
            <a:r>
              <a:rPr lang="en-US" altLang="zh-CN" sz="2000" dirty="0" err="1">
                <a:latin typeface="+mn-ea"/>
              </a:rPr>
              <a:t>Wk</a:t>
            </a:r>
            <a:r>
              <a:rPr lang="zh-CN" altLang="en-US" sz="2000" dirty="0">
                <a:latin typeface="+mn-ea"/>
              </a:rPr>
              <a:t>等，再经过计算推算出原设计的基本参数，如模数</a:t>
            </a:r>
            <a:r>
              <a:rPr lang="en-US" altLang="zh-CN" sz="2000" dirty="0">
                <a:latin typeface="+mn-ea"/>
              </a:rPr>
              <a:t>m</a:t>
            </a:r>
            <a:r>
              <a:rPr lang="zh-CN" altLang="en-US" sz="2000" dirty="0">
                <a:latin typeface="+mn-ea"/>
              </a:rPr>
              <a:t>、齿数</a:t>
            </a:r>
            <a:r>
              <a:rPr lang="en-US" altLang="zh-CN" sz="2000" dirty="0">
                <a:latin typeface="+mn-ea"/>
              </a:rPr>
              <a:t>Z</a:t>
            </a:r>
            <a:r>
              <a:rPr lang="zh-CN" altLang="en-US" sz="2000" dirty="0">
                <a:latin typeface="+mn-ea"/>
              </a:rPr>
              <a:t>、齿形角</a:t>
            </a:r>
            <a:r>
              <a:rPr lang="en-US" altLang="zh-CN" sz="2000" dirty="0">
                <a:latin typeface="+mn-ea"/>
              </a:rPr>
              <a:t>α</a:t>
            </a:r>
            <a:r>
              <a:rPr lang="zh-CN" altLang="en-US" sz="2000" dirty="0">
                <a:latin typeface="+mn-ea"/>
              </a:rPr>
              <a:t>、齿顶高系数</a:t>
            </a:r>
            <a:r>
              <a:rPr lang="en-US" altLang="zh-CN" sz="2000" dirty="0">
                <a:latin typeface="+mn-ea"/>
              </a:rPr>
              <a:t>ha*</a:t>
            </a:r>
            <a:r>
              <a:rPr lang="zh-CN" altLang="en-US" sz="2000" dirty="0">
                <a:latin typeface="+mn-ea"/>
              </a:rPr>
              <a:t>和顶隙系数</a:t>
            </a:r>
            <a:r>
              <a:rPr lang="en-US" altLang="zh-CN" sz="2000" dirty="0">
                <a:latin typeface="+mn-ea"/>
              </a:rPr>
              <a:t>c*</a:t>
            </a:r>
            <a:r>
              <a:rPr lang="zh-CN" altLang="en-US" sz="2000" dirty="0">
                <a:latin typeface="+mn-ea"/>
              </a:rPr>
              <a:t>等，并据此计算出制造时所需要的尺寸，如分度圆直径</a:t>
            </a:r>
            <a:r>
              <a:rPr lang="en-US" altLang="zh-CN" sz="2000" dirty="0">
                <a:latin typeface="+mn-ea"/>
              </a:rPr>
              <a:t>d</a:t>
            </a:r>
            <a:r>
              <a:rPr lang="zh-CN" altLang="en-US" sz="2000" dirty="0">
                <a:latin typeface="+mn-ea"/>
              </a:rPr>
              <a:t>、齿顶圆直径</a:t>
            </a:r>
            <a:r>
              <a:rPr lang="en-US" altLang="zh-CN" sz="2000" dirty="0">
                <a:latin typeface="+mn-ea"/>
              </a:rPr>
              <a:t>da</a:t>
            </a:r>
            <a:r>
              <a:rPr lang="zh-CN" altLang="en-US" sz="2000" dirty="0">
                <a:latin typeface="+mn-ea"/>
              </a:rPr>
              <a:t>及齿根圆直径</a:t>
            </a:r>
            <a:r>
              <a:rPr lang="en-US" altLang="zh-CN" sz="2000" dirty="0" err="1">
                <a:latin typeface="+mn-ea"/>
              </a:rPr>
              <a:t>df</a:t>
            </a:r>
            <a:r>
              <a:rPr lang="zh-CN" altLang="en-US" sz="2000" dirty="0">
                <a:latin typeface="+mn-ea"/>
              </a:rPr>
              <a:t>等，然后根据齿轮设计参数进行精度设计，最终绘制成一张齿轮工作图。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E653343-6B89-7D7B-20A9-54EC1F351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264" y="2804306"/>
            <a:ext cx="5747053" cy="360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998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24BD9BF-1EE0-15DE-D75D-533489994D26}"/>
              </a:ext>
            </a:extLst>
          </p:cNvPr>
          <p:cNvSpPr txBox="1"/>
          <p:nvPr/>
        </p:nvSpPr>
        <p:spPr>
          <a:xfrm>
            <a:off x="382002" y="921904"/>
            <a:ext cx="61293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四、渐开线直齿圆柱齿轮的材料和技术要求</a:t>
            </a:r>
          </a:p>
        </p:txBody>
      </p:sp>
      <p:sp>
        <p:nvSpPr>
          <p:cNvPr id="3" name="矩形 2"/>
          <p:cNvSpPr/>
          <p:nvPr/>
        </p:nvSpPr>
        <p:spPr>
          <a:xfrm>
            <a:off x="164891" y="1369175"/>
            <a:ext cx="118474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1.</a:t>
            </a:r>
            <a:r>
              <a:rPr lang="zh-CN" altLang="en-US" sz="2000" dirty="0">
                <a:latin typeface="+mn-ea"/>
              </a:rPr>
              <a:t>渐开线直齿圆柱齿轮的毛坯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       渐开线</a:t>
            </a:r>
            <a:r>
              <a:rPr lang="zh-CN" altLang="en-US" sz="2000" dirty="0">
                <a:latin typeface="+mn-ea"/>
              </a:rPr>
              <a:t>直齿圆柱齿轮齿轮的毛坯形式主要有棒料、锻件和铸件。棒料用于小尺寸、结构简单，对强度要求低的齿轮；当齿轮要求强度高、耐磨和耐冲击时，多用锻件</a:t>
            </a:r>
            <a:r>
              <a:rPr lang="zh-CN" altLang="en-US" sz="2000" dirty="0" smtClean="0">
                <a:latin typeface="+mn-ea"/>
              </a:rPr>
              <a:t>；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E653343-6B89-7D7B-20A9-54EC1F351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264" y="2804306"/>
            <a:ext cx="5747053" cy="36094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263" y="2846503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直径大于</a:t>
            </a:r>
            <a:r>
              <a:rPr lang="en-US" altLang="zh-CN" sz="2000" dirty="0">
                <a:latin typeface="+mn-ea"/>
              </a:rPr>
              <a:t>400</a:t>
            </a:r>
            <a:r>
              <a:rPr lang="zh-CN" altLang="en-US" sz="2000" dirty="0">
                <a:latin typeface="+mn-ea"/>
              </a:rPr>
              <a:t>～</a:t>
            </a:r>
            <a:r>
              <a:rPr lang="en-US" altLang="zh-CN" sz="2000" dirty="0">
                <a:latin typeface="+mn-ea"/>
              </a:rPr>
              <a:t>600mm</a:t>
            </a:r>
            <a:r>
              <a:rPr lang="zh-CN" altLang="en-US" sz="2000" dirty="0">
                <a:latin typeface="+mn-ea"/>
              </a:rPr>
              <a:t>的齿轮，常用铸造毛坯。为了减少机械加工量，对大尺寸、低精度齿轮，可以直接铸出轮齿；对于小尺寸、形状复杂的齿轮，可用精密铸造、压力铸造、精密锻造、粉末冶金、热轧和冷挤等新工艺制造出具有轮齿的齿坯，以提高劳动生产率、节约原材料。</a:t>
            </a:r>
          </a:p>
        </p:txBody>
      </p:sp>
    </p:spTree>
    <p:extLst>
      <p:ext uri="{BB962C8B-B14F-4D97-AF65-F5344CB8AC3E}">
        <p14:creationId xmlns:p14="http://schemas.microsoft.com/office/powerpoint/2010/main" val="2096639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24BD9BF-1EE0-15DE-D75D-533489994D26}"/>
              </a:ext>
            </a:extLst>
          </p:cNvPr>
          <p:cNvSpPr txBox="1"/>
          <p:nvPr/>
        </p:nvSpPr>
        <p:spPr>
          <a:xfrm>
            <a:off x="382002" y="921904"/>
            <a:ext cx="61293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四、渐开线直齿圆柱齿轮的材料和技术要求</a:t>
            </a:r>
          </a:p>
        </p:txBody>
      </p:sp>
      <p:sp>
        <p:nvSpPr>
          <p:cNvPr id="3" name="矩形 2"/>
          <p:cNvSpPr/>
          <p:nvPr/>
        </p:nvSpPr>
        <p:spPr>
          <a:xfrm>
            <a:off x="382002" y="1182416"/>
            <a:ext cx="11187673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2.</a:t>
            </a:r>
            <a:r>
              <a:rPr lang="zh-CN" altLang="en-US" sz="2000" dirty="0">
                <a:latin typeface="+mn-ea"/>
              </a:rPr>
              <a:t>渐开线直齿圆柱齿轮的材料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机床齿轮按工作条件可分为以下</a:t>
            </a:r>
            <a:r>
              <a:rPr lang="en-US" altLang="zh-CN" sz="2000" dirty="0">
                <a:latin typeface="+mn-ea"/>
              </a:rPr>
              <a:t>3</a:t>
            </a:r>
            <a:r>
              <a:rPr lang="zh-CN" altLang="en-US" sz="2000" dirty="0">
                <a:latin typeface="+mn-ea"/>
              </a:rPr>
              <a:t>类。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en-US" sz="2000" dirty="0">
                <a:latin typeface="+mn-ea"/>
              </a:rPr>
              <a:t>）轻载齿轮。轻载齿轮的转动速度一般较小，大多采用</a:t>
            </a:r>
            <a:r>
              <a:rPr lang="en-US" altLang="zh-CN" sz="2000" dirty="0">
                <a:latin typeface="+mn-ea"/>
              </a:rPr>
              <a:t>45</a:t>
            </a:r>
            <a:r>
              <a:rPr lang="zh-CN" altLang="en-US" sz="2000" dirty="0">
                <a:latin typeface="+mn-ea"/>
              </a:rPr>
              <a:t>钢制造，经正火或调质处理</a:t>
            </a:r>
            <a:r>
              <a:rPr lang="zh-CN" altLang="en-US" sz="2000" dirty="0" smtClean="0">
                <a:latin typeface="+mn-ea"/>
              </a:rPr>
              <a:t>。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E653343-6B89-7D7B-20A9-54EC1F351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264" y="2804306"/>
            <a:ext cx="5747053" cy="36094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7012" y="2500352"/>
            <a:ext cx="601087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en-US" sz="2000" dirty="0">
                <a:latin typeface="+mn-ea"/>
              </a:rPr>
              <a:t>）中载齿轮。中载齿轮一般用</a:t>
            </a:r>
            <a:r>
              <a:rPr lang="en-US" altLang="zh-CN" sz="2000" dirty="0">
                <a:latin typeface="+mn-ea"/>
              </a:rPr>
              <a:t>45</a:t>
            </a:r>
            <a:r>
              <a:rPr lang="zh-CN" altLang="en-US" sz="2000" dirty="0">
                <a:latin typeface="+mn-ea"/>
              </a:rPr>
              <a:t>钢制造，经正火或调质后，再进行高频表面淬火强化，以提高齿轮的承载能力及耐磨性。对大尺寸齿轮，则需用</a:t>
            </a:r>
            <a:r>
              <a:rPr lang="en-US" altLang="zh-CN" sz="2000" dirty="0">
                <a:latin typeface="+mn-ea"/>
              </a:rPr>
              <a:t>40Cr</a:t>
            </a:r>
            <a:r>
              <a:rPr lang="zh-CN" altLang="en-US" sz="2000" dirty="0">
                <a:latin typeface="+mn-ea"/>
              </a:rPr>
              <a:t>等合金调质钢制造。一般，机床主传动系统及进给系统中的齿轮，大部分属于这一类。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3</a:t>
            </a:r>
            <a:r>
              <a:rPr lang="zh-CN" altLang="en-US" sz="2000" dirty="0">
                <a:latin typeface="+mn-ea"/>
              </a:rPr>
              <a:t>）重载齿轮。对于某些工作载荷较大，特别是运转速度高又承受较大冲击载荷的齿轮大多用</a:t>
            </a:r>
            <a:r>
              <a:rPr lang="en-US" altLang="zh-CN" sz="2000" dirty="0">
                <a:latin typeface="+mn-ea"/>
              </a:rPr>
              <a:t>20Cr</a:t>
            </a:r>
            <a:r>
              <a:rPr lang="zh-CN" altLang="en-US" sz="2000" dirty="0">
                <a:latin typeface="+mn-ea"/>
              </a:rPr>
              <a:t>、</a:t>
            </a:r>
            <a:r>
              <a:rPr lang="en-US" altLang="zh-CN" sz="2000" dirty="0">
                <a:latin typeface="+mn-ea"/>
              </a:rPr>
              <a:t>20CrMnTi</a:t>
            </a:r>
            <a:r>
              <a:rPr lang="zh-CN" altLang="en-US" sz="2000" dirty="0">
                <a:latin typeface="+mn-ea"/>
              </a:rPr>
              <a:t>等渗碳钢制造，经渗碳、淬火处理后使用，如变速箱中一些重要的传动齿轮。</a:t>
            </a:r>
          </a:p>
        </p:txBody>
      </p:sp>
    </p:spTree>
    <p:extLst>
      <p:ext uri="{BB962C8B-B14F-4D97-AF65-F5344CB8AC3E}">
        <p14:creationId xmlns:p14="http://schemas.microsoft.com/office/powerpoint/2010/main" val="2849850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24BD9BF-1EE0-15DE-D75D-533489994D26}"/>
              </a:ext>
            </a:extLst>
          </p:cNvPr>
          <p:cNvSpPr txBox="1"/>
          <p:nvPr/>
        </p:nvSpPr>
        <p:spPr>
          <a:xfrm>
            <a:off x="382002" y="921904"/>
            <a:ext cx="61293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四、渐开线直齿圆柱齿轮的材料和技术要求</a:t>
            </a:r>
          </a:p>
        </p:txBody>
      </p:sp>
      <p:sp>
        <p:nvSpPr>
          <p:cNvPr id="3" name="矩形 2"/>
          <p:cNvSpPr/>
          <p:nvPr/>
        </p:nvSpPr>
        <p:spPr>
          <a:xfrm>
            <a:off x="392384" y="1260947"/>
            <a:ext cx="11327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3.</a:t>
            </a:r>
            <a:r>
              <a:rPr lang="zh-CN" altLang="en-US" sz="2000" dirty="0">
                <a:latin typeface="+mn-ea"/>
              </a:rPr>
              <a:t>渐开线直</a:t>
            </a:r>
            <a:r>
              <a:rPr lang="zh-CN" altLang="en-US" sz="2000" dirty="0" smtClean="0">
                <a:latin typeface="+mn-ea"/>
              </a:rPr>
              <a:t>齿圆柱齿轮技术要求</a:t>
            </a:r>
          </a:p>
          <a:p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1</a:t>
            </a:r>
            <a:r>
              <a:rPr lang="zh-CN" altLang="en-US" sz="2000" dirty="0" smtClean="0">
                <a:latin typeface="+mn-ea"/>
              </a:rPr>
              <a:t>）齿轮精度的确定。</a:t>
            </a:r>
            <a:endParaRPr lang="en-US" altLang="zh-CN" sz="2000" dirty="0" smtClean="0">
              <a:latin typeface="+mn-ea"/>
            </a:endParaRPr>
          </a:p>
          <a:p>
            <a:r>
              <a:rPr lang="zh-CN" altLang="en-US" sz="2000" dirty="0" smtClean="0">
                <a:latin typeface="+mn-ea"/>
              </a:rPr>
              <a:t>   齿轮</a:t>
            </a:r>
            <a:r>
              <a:rPr lang="zh-CN" altLang="en-US" sz="2000" dirty="0">
                <a:latin typeface="+mn-ea"/>
              </a:rPr>
              <a:t>精度有</a:t>
            </a:r>
            <a:r>
              <a:rPr lang="en-US" altLang="zh-CN" sz="2000" dirty="0">
                <a:latin typeface="+mn-ea"/>
              </a:rPr>
              <a:t>4</a:t>
            </a:r>
            <a:r>
              <a:rPr lang="zh-CN" altLang="en-US" sz="2000" dirty="0">
                <a:latin typeface="+mn-ea"/>
              </a:rPr>
              <a:t>个方面要求：即运动精度、平稳性精度、接触精度和齿侧间隙合理性</a:t>
            </a:r>
            <a:r>
              <a:rPr lang="zh-CN" altLang="en-US" sz="2000" dirty="0" smtClean="0">
                <a:latin typeface="+mn-ea"/>
              </a:rPr>
              <a:t>。</a:t>
            </a:r>
            <a:endParaRPr lang="zh-CN" altLang="en-US" sz="2000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384" y="2257321"/>
            <a:ext cx="5872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en-US" sz="2000" dirty="0">
                <a:latin typeface="+mn-ea"/>
              </a:rPr>
              <a:t>）确定齿坯公差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①齿轮内孔是加工，测量和装配的基准，其公差为</a:t>
            </a:r>
            <a:r>
              <a:rPr lang="en-US" altLang="zh-CN" sz="2000" dirty="0">
                <a:latin typeface="+mn-ea"/>
              </a:rPr>
              <a:t>IT7</a:t>
            </a:r>
            <a:r>
              <a:rPr lang="zh-CN" altLang="en-US" sz="2000" dirty="0">
                <a:latin typeface="+mn-ea"/>
              </a:rPr>
              <a:t>，其尺寸代号为</a:t>
            </a:r>
            <a:r>
              <a:rPr lang="en-US" altLang="zh-CN" sz="2000" dirty="0">
                <a:latin typeface="+mn-ea"/>
              </a:rPr>
              <a:t>φ25H7</a:t>
            </a:r>
            <a:r>
              <a:rPr lang="zh-CN" altLang="en-US" sz="2000" dirty="0"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②齿顶圆因不作齿厚的测量基准，为非配合尺寸，因此公差等级取</a:t>
            </a:r>
            <a:r>
              <a:rPr lang="en-US" altLang="zh-CN" sz="2000" dirty="0">
                <a:latin typeface="+mn-ea"/>
              </a:rPr>
              <a:t>IT11</a:t>
            </a:r>
            <a:r>
              <a:rPr lang="zh-CN" altLang="en-US" sz="2000" dirty="0">
                <a:latin typeface="+mn-ea"/>
              </a:rPr>
              <a:t>，其尺寸代号为</a:t>
            </a:r>
            <a:r>
              <a:rPr lang="en-US" altLang="zh-CN" sz="2000" dirty="0">
                <a:latin typeface="+mn-ea"/>
              </a:rPr>
              <a:t>φ90h11</a:t>
            </a:r>
            <a:r>
              <a:rPr lang="zh-CN" altLang="en-US" sz="2000" dirty="0"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③基准端面的圆跳动公差为</a:t>
            </a:r>
            <a:r>
              <a:rPr lang="en-US" altLang="zh-CN" sz="2000" dirty="0">
                <a:latin typeface="+mn-ea"/>
              </a:rPr>
              <a:t>0.018mm</a:t>
            </a:r>
            <a:r>
              <a:rPr lang="zh-CN" altLang="en-US" sz="2000" dirty="0">
                <a:latin typeface="+mn-ea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392384" y="4884341"/>
            <a:ext cx="4921161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3</a:t>
            </a:r>
            <a:r>
              <a:rPr lang="zh-CN" altLang="en-US" sz="2000" dirty="0">
                <a:latin typeface="+mn-ea"/>
              </a:rPr>
              <a:t>）齿轮主要工作表面的粗糙度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①齿面粗糙度</a:t>
            </a:r>
            <a:r>
              <a:rPr lang="en-US" altLang="zh-CN" sz="2000" dirty="0">
                <a:latin typeface="+mn-ea"/>
              </a:rPr>
              <a:t>Ra≤5µm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②</a:t>
            </a:r>
            <a:r>
              <a:rPr lang="zh-CN" altLang="en-US" sz="2000" dirty="0">
                <a:latin typeface="+mn-ea"/>
              </a:rPr>
              <a:t>基准端面粗糙度</a:t>
            </a:r>
            <a:r>
              <a:rPr lang="en-US" altLang="zh-CN" sz="2000" dirty="0">
                <a:latin typeface="+mn-ea"/>
              </a:rPr>
              <a:t>Ra≤5µm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③</a:t>
            </a:r>
            <a:r>
              <a:rPr lang="zh-CN" altLang="en-US" sz="2000" dirty="0">
                <a:latin typeface="+mn-ea"/>
              </a:rPr>
              <a:t>齿顶圆表面粗糙度</a:t>
            </a:r>
            <a:r>
              <a:rPr lang="en-US" altLang="zh-CN" sz="2000" dirty="0">
                <a:latin typeface="+mn-ea"/>
              </a:rPr>
              <a:t>Ra≤5µm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E653343-6B89-7D7B-20A9-54EC1F351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264" y="2804306"/>
            <a:ext cx="5747053" cy="360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811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24BD9BF-1EE0-15DE-D75D-533489994D26}"/>
              </a:ext>
            </a:extLst>
          </p:cNvPr>
          <p:cNvSpPr txBox="1"/>
          <p:nvPr/>
        </p:nvSpPr>
        <p:spPr>
          <a:xfrm>
            <a:off x="382002" y="921904"/>
            <a:ext cx="61293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五、直齿圆柱齿轮测量原理</a:t>
            </a:r>
          </a:p>
        </p:txBody>
      </p:sp>
      <p:sp>
        <p:nvSpPr>
          <p:cNvPr id="3" name="矩形 2"/>
          <p:cNvSpPr/>
          <p:nvPr/>
        </p:nvSpPr>
        <p:spPr>
          <a:xfrm>
            <a:off x="382002" y="1186741"/>
            <a:ext cx="10842900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       渐开线</a:t>
            </a:r>
            <a:r>
              <a:rPr lang="zh-CN" altLang="en-US" sz="2000" dirty="0">
                <a:latin typeface="+mn-ea"/>
              </a:rPr>
              <a:t>直齿圆柱齿轮的基本参数包括：齿数</a:t>
            </a:r>
            <a:r>
              <a:rPr lang="en-US" altLang="zh-CN" sz="2000" dirty="0">
                <a:latin typeface="+mn-ea"/>
              </a:rPr>
              <a:t>Z</a:t>
            </a:r>
            <a:r>
              <a:rPr lang="zh-CN" altLang="en-US" sz="2000" dirty="0">
                <a:latin typeface="+mn-ea"/>
              </a:rPr>
              <a:t>、模数</a:t>
            </a:r>
            <a:r>
              <a:rPr lang="en-US" altLang="zh-CN" sz="2000" dirty="0">
                <a:latin typeface="+mn-ea"/>
              </a:rPr>
              <a:t>m</a:t>
            </a:r>
            <a:r>
              <a:rPr lang="zh-CN" altLang="en-US" sz="2000" dirty="0">
                <a:latin typeface="+mn-ea"/>
              </a:rPr>
              <a:t>、齿顶高系数</a:t>
            </a:r>
            <a:r>
              <a:rPr lang="en-US" altLang="zh-CN" sz="2000" dirty="0">
                <a:latin typeface="+mn-ea"/>
              </a:rPr>
              <a:t>ha*</a:t>
            </a:r>
            <a:r>
              <a:rPr lang="zh-CN" altLang="en-US" sz="2000" dirty="0">
                <a:latin typeface="+mn-ea"/>
              </a:rPr>
              <a:t>、径向间隙系数</a:t>
            </a:r>
            <a:r>
              <a:rPr lang="en-US" altLang="zh-CN" sz="2000" dirty="0">
                <a:latin typeface="+mn-ea"/>
              </a:rPr>
              <a:t>C*</a:t>
            </a:r>
            <a:r>
              <a:rPr lang="zh-CN" altLang="en-US" sz="2000" dirty="0">
                <a:latin typeface="+mn-ea"/>
              </a:rPr>
              <a:t>、分度圆压力</a:t>
            </a:r>
            <a:r>
              <a:rPr lang="zh-CN" altLang="en-US" sz="2000" dirty="0" smtClean="0">
                <a:latin typeface="+mn-ea"/>
              </a:rPr>
              <a:t>角</a:t>
            </a:r>
            <a:r>
              <a:rPr lang="en-US" altLang="zh-CN" sz="2000" dirty="0" smtClean="0">
                <a:latin typeface="+mn-ea"/>
              </a:rPr>
              <a:t>ɑ</a:t>
            </a:r>
            <a:r>
              <a:rPr lang="zh-CN" altLang="en-US" sz="2000" dirty="0" smtClean="0">
                <a:latin typeface="+mn-ea"/>
              </a:rPr>
              <a:t>和</a:t>
            </a:r>
            <a:r>
              <a:rPr lang="zh-CN" altLang="en-US" sz="2000" dirty="0">
                <a:latin typeface="+mn-ea"/>
              </a:rPr>
              <a:t>变位系数</a:t>
            </a:r>
            <a:r>
              <a:rPr lang="en-US" altLang="zh-CN" sz="2000" dirty="0">
                <a:latin typeface="+mn-ea"/>
              </a:rPr>
              <a:t>x</a:t>
            </a:r>
            <a:r>
              <a:rPr lang="zh-CN" altLang="en-US" sz="2000" dirty="0">
                <a:latin typeface="+mn-ea"/>
              </a:rPr>
              <a:t>等。</a:t>
            </a:r>
          </a:p>
        </p:txBody>
      </p:sp>
      <p:sp>
        <p:nvSpPr>
          <p:cNvPr id="4" name="矩形 3"/>
          <p:cNvSpPr/>
          <p:nvPr/>
        </p:nvSpPr>
        <p:spPr>
          <a:xfrm>
            <a:off x="646436" y="2017556"/>
            <a:ext cx="7275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en-US" sz="2000" dirty="0">
                <a:latin typeface="+mn-ea"/>
              </a:rPr>
              <a:t>）确定齿轮齿数</a:t>
            </a:r>
            <a:r>
              <a:rPr lang="en-US" altLang="zh-CN" sz="2000" dirty="0">
                <a:latin typeface="+mn-ea"/>
              </a:rPr>
              <a:t>Z</a:t>
            </a:r>
            <a:r>
              <a:rPr lang="zh-CN" altLang="en-US" sz="2000" dirty="0">
                <a:latin typeface="+mn-ea"/>
              </a:rPr>
              <a:t>。待测齿轮的齿数</a:t>
            </a:r>
            <a:r>
              <a:rPr lang="en-US" altLang="zh-CN" sz="2000" dirty="0">
                <a:latin typeface="+mn-ea"/>
              </a:rPr>
              <a:t>Z</a:t>
            </a:r>
            <a:r>
              <a:rPr lang="zh-CN" altLang="en-US" sz="2000" dirty="0">
                <a:latin typeface="+mn-ea"/>
              </a:rPr>
              <a:t>可直接数得。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en-US" sz="2000" dirty="0">
                <a:latin typeface="+mn-ea"/>
              </a:rPr>
              <a:t>）确定齿轮模数</a:t>
            </a:r>
            <a:r>
              <a:rPr lang="en-US" altLang="zh-CN" sz="2000" dirty="0">
                <a:latin typeface="+mn-ea"/>
              </a:rPr>
              <a:t>m</a:t>
            </a:r>
            <a:r>
              <a:rPr lang="zh-CN" altLang="en-US" sz="2000" dirty="0">
                <a:latin typeface="+mn-ea"/>
              </a:rPr>
              <a:t>和压力</a:t>
            </a:r>
            <a:r>
              <a:rPr lang="zh-CN" altLang="en-US" sz="2000" dirty="0" smtClean="0">
                <a:latin typeface="+mn-ea"/>
              </a:rPr>
              <a:t>角。</a:t>
            </a:r>
            <a:endParaRPr lang="zh-CN" altLang="en-US" sz="2000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824" y="2804306"/>
            <a:ext cx="4921161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1.</a:t>
            </a:r>
            <a:r>
              <a:rPr lang="zh-CN" altLang="en-US" sz="2000" dirty="0">
                <a:latin typeface="+mn-ea"/>
              </a:rPr>
              <a:t>测量公法线长度</a:t>
            </a:r>
            <a:r>
              <a:rPr lang="en-US" altLang="zh-CN" sz="2000" dirty="0">
                <a:latin typeface="+mn-ea"/>
              </a:rPr>
              <a:t>WK</a:t>
            </a:r>
          </a:p>
        </p:txBody>
      </p:sp>
      <p:sp>
        <p:nvSpPr>
          <p:cNvPr id="2" name="矩形 1"/>
          <p:cNvSpPr/>
          <p:nvPr/>
        </p:nvSpPr>
        <p:spPr>
          <a:xfrm>
            <a:off x="269824" y="3184793"/>
            <a:ext cx="658068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2.</a:t>
            </a:r>
            <a:r>
              <a:rPr lang="zh-CN" altLang="en-US" sz="2000" dirty="0"/>
              <a:t>计算</a:t>
            </a:r>
            <a:r>
              <a:rPr lang="en-US" altLang="zh-CN" sz="2000" dirty="0" err="1"/>
              <a:t>Pb</a:t>
            </a:r>
            <a:r>
              <a:rPr lang="zh-CN" altLang="en-US" sz="2000" dirty="0"/>
              <a:t>、</a:t>
            </a:r>
            <a:r>
              <a:rPr lang="en-US" altLang="zh-CN" sz="2000" dirty="0"/>
              <a:t>Sb</a:t>
            </a:r>
            <a:r>
              <a:rPr lang="zh-CN" altLang="en-US" sz="2000" dirty="0"/>
              <a:t>、</a:t>
            </a:r>
            <a:r>
              <a:rPr lang="en-US" altLang="zh-CN" sz="2000" dirty="0"/>
              <a:t>m</a:t>
            </a:r>
            <a:r>
              <a:rPr lang="zh-CN" altLang="en-US" sz="2000" dirty="0" smtClean="0"/>
              <a:t>及</a:t>
            </a:r>
            <a:r>
              <a:rPr lang="en-US" altLang="zh-CN" sz="2000" dirty="0">
                <a:latin typeface="+mn-ea"/>
              </a:rPr>
              <a:t>ɑ</a:t>
            </a:r>
            <a:r>
              <a:rPr lang="zh-CN" altLang="en-US" sz="2000" dirty="0" smtClean="0"/>
              <a:t> </a:t>
            </a: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若卡尺跨</a:t>
            </a:r>
            <a:r>
              <a:rPr lang="en-US" altLang="zh-CN" sz="2000" dirty="0"/>
              <a:t>k</a:t>
            </a:r>
            <a:r>
              <a:rPr lang="zh-CN" altLang="en-US" sz="2000" dirty="0"/>
              <a:t>个，其公法线长度为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WK</a:t>
            </a:r>
            <a:r>
              <a:rPr lang="en-US" altLang="zh-CN" sz="2000" dirty="0"/>
              <a:t>=(k-1)</a:t>
            </a:r>
            <a:r>
              <a:rPr lang="en-US" altLang="zh-CN" sz="2000" dirty="0" err="1"/>
              <a:t>Pb+Sb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若卡尺跨</a:t>
            </a:r>
            <a:r>
              <a:rPr lang="en-US" altLang="zh-CN" sz="2000" dirty="0"/>
              <a:t>k+1</a:t>
            </a:r>
            <a:r>
              <a:rPr lang="zh-CN" altLang="en-US" sz="2000" dirty="0"/>
              <a:t>个齿，则其公法线长度为</a:t>
            </a:r>
            <a:r>
              <a:rPr lang="zh-CN" altLang="en-US" sz="2000" dirty="0" smtClean="0"/>
              <a:t>：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err="1" smtClean="0"/>
              <a:t>WK+l</a:t>
            </a:r>
            <a:r>
              <a:rPr lang="zh-CN" altLang="en-US" sz="2000" dirty="0"/>
              <a:t>＝</a:t>
            </a:r>
            <a:r>
              <a:rPr lang="en-US" altLang="zh-CN" sz="2000" dirty="0" err="1"/>
              <a:t>kPb+Sb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所以</a:t>
            </a:r>
            <a:r>
              <a:rPr lang="en-US" altLang="zh-CN" sz="2000" dirty="0" err="1"/>
              <a:t>Pb</a:t>
            </a:r>
            <a:r>
              <a:rPr lang="zh-CN" altLang="en-US" sz="2000" dirty="0"/>
              <a:t>＝</a:t>
            </a:r>
            <a:r>
              <a:rPr lang="en-US" altLang="zh-CN" sz="2000" dirty="0" err="1"/>
              <a:t>WK+l</a:t>
            </a:r>
            <a:r>
              <a:rPr lang="zh-CN" altLang="en-US" sz="2000" dirty="0"/>
              <a:t>－</a:t>
            </a:r>
            <a:r>
              <a:rPr lang="en-US" altLang="zh-CN" sz="2000" dirty="0" err="1"/>
              <a:t>Wn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又因为</a:t>
            </a:r>
            <a:r>
              <a:rPr lang="en-US" altLang="zh-CN" sz="2000" dirty="0" err="1"/>
              <a:t>Pb</a:t>
            </a:r>
            <a:r>
              <a:rPr lang="zh-CN" altLang="en-US" sz="2000" dirty="0"/>
              <a:t>＝</a:t>
            </a:r>
            <a:r>
              <a:rPr lang="en-US" altLang="zh-CN" sz="2000" dirty="0" err="1" smtClean="0"/>
              <a:t>Pcos</a:t>
            </a:r>
            <a:r>
              <a:rPr lang="en-US" altLang="zh-CN" sz="2000" dirty="0">
                <a:latin typeface="+mn-ea"/>
              </a:rPr>
              <a:t> ɑ </a:t>
            </a:r>
            <a:r>
              <a:rPr lang="en-US" altLang="zh-CN" sz="2000" dirty="0" smtClean="0"/>
              <a:t>=π</a:t>
            </a:r>
            <a:r>
              <a:rPr lang="en-US" altLang="zh-CN" sz="2000" dirty="0" err="1" smtClean="0"/>
              <a:t>mcos</a:t>
            </a:r>
            <a:r>
              <a:rPr lang="en-US" altLang="zh-CN" sz="2000" dirty="0">
                <a:latin typeface="+mn-ea"/>
              </a:rPr>
              <a:t> ɑ 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所以有</a:t>
            </a:r>
            <a:r>
              <a:rPr lang="en-US" altLang="zh-CN" sz="2000" dirty="0" smtClean="0"/>
              <a:t>m=</a:t>
            </a:r>
            <a:r>
              <a:rPr lang="en-US" altLang="zh-CN" sz="2000" dirty="0" err="1" smtClean="0"/>
              <a:t>Pb</a:t>
            </a:r>
            <a:r>
              <a:rPr lang="en-US" altLang="zh-CN" sz="2000" dirty="0" smtClean="0"/>
              <a:t>/πcos</a:t>
            </a:r>
            <a:r>
              <a:rPr lang="en-US" altLang="zh-CN" sz="2000" dirty="0" smtClean="0">
                <a:latin typeface="+mn-ea"/>
              </a:rPr>
              <a:t> </a:t>
            </a:r>
            <a:r>
              <a:rPr lang="en-US" altLang="zh-CN" sz="2000" dirty="0">
                <a:latin typeface="+mn-ea"/>
              </a:rPr>
              <a:t>ɑ </a:t>
            </a:r>
            <a:endParaRPr lang="en-US" altLang="zh-CN" sz="20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E653343-6B89-7D7B-20A9-54EC1F351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264" y="2804306"/>
            <a:ext cx="5747053" cy="360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7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24BD9BF-1EE0-15DE-D75D-533489994D26}"/>
              </a:ext>
            </a:extLst>
          </p:cNvPr>
          <p:cNvSpPr txBox="1"/>
          <p:nvPr/>
        </p:nvSpPr>
        <p:spPr>
          <a:xfrm>
            <a:off x="382002" y="921904"/>
            <a:ext cx="61293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五、直齿圆柱齿轮测量原理</a:t>
            </a:r>
          </a:p>
        </p:txBody>
      </p:sp>
      <p:sp>
        <p:nvSpPr>
          <p:cNvPr id="3" name="矩形 2"/>
          <p:cNvSpPr/>
          <p:nvPr/>
        </p:nvSpPr>
        <p:spPr>
          <a:xfrm>
            <a:off x="684536" y="1322014"/>
            <a:ext cx="10842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+mn-ea"/>
              </a:rPr>
              <a:t>3.</a:t>
            </a:r>
            <a:r>
              <a:rPr lang="zh-CN" altLang="en-US" sz="2000" dirty="0">
                <a:latin typeface="+mn-ea"/>
              </a:rPr>
              <a:t>确定齿轮的齿顶高系数</a:t>
            </a:r>
            <a:r>
              <a:rPr lang="en-US" altLang="zh-CN" sz="2000" dirty="0">
                <a:latin typeface="+mn-ea"/>
              </a:rPr>
              <a:t>ha*</a:t>
            </a:r>
            <a:r>
              <a:rPr lang="zh-CN" altLang="en-US" sz="2000" dirty="0">
                <a:latin typeface="+mn-ea"/>
              </a:rPr>
              <a:t>和顶隙系数</a:t>
            </a:r>
            <a:r>
              <a:rPr lang="en-US" altLang="zh-CN" sz="2000" dirty="0">
                <a:latin typeface="+mn-ea"/>
              </a:rPr>
              <a:t>C*</a:t>
            </a:r>
            <a:r>
              <a:rPr lang="zh-CN" altLang="en-US" sz="2000" dirty="0">
                <a:latin typeface="+mn-ea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382003" y="1632184"/>
            <a:ext cx="112503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en-US" sz="2000" dirty="0">
                <a:latin typeface="+mn-ea"/>
              </a:rPr>
              <a:t>）测量齿顶圆直径</a:t>
            </a:r>
            <a:r>
              <a:rPr lang="en-US" altLang="zh-CN" sz="2000" dirty="0">
                <a:latin typeface="+mn-ea"/>
              </a:rPr>
              <a:t>da</a:t>
            </a:r>
            <a:r>
              <a:rPr lang="zh-CN" altLang="en-US" sz="2000" dirty="0">
                <a:latin typeface="+mn-ea"/>
              </a:rPr>
              <a:t>和齿根圆直径</a:t>
            </a:r>
            <a:r>
              <a:rPr lang="en-US" altLang="zh-CN" sz="2000" dirty="0" err="1">
                <a:latin typeface="+mn-ea"/>
              </a:rPr>
              <a:t>df</a:t>
            </a:r>
            <a:r>
              <a:rPr lang="zh-CN" altLang="en-US" sz="2000" dirty="0">
                <a:latin typeface="+mn-ea"/>
              </a:rPr>
              <a:t>，其测量方法如下。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①当齿数为偶数时，可用游标卡尺的测量爪卡对称齿的齿顶及齿根直接测得</a:t>
            </a:r>
            <a:r>
              <a:rPr lang="zh-CN" altLang="en-US" sz="2000" dirty="0" smtClean="0">
                <a:latin typeface="+mn-ea"/>
              </a:rPr>
              <a:t>，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②</a:t>
            </a:r>
            <a:r>
              <a:rPr lang="zh-CN" altLang="en-US" sz="2000" dirty="0">
                <a:latin typeface="+mn-ea"/>
              </a:rPr>
              <a:t>当齿数为奇数时，用上述方法不能直接测量到齿顶圆直径</a:t>
            </a:r>
            <a:r>
              <a:rPr lang="en-US" altLang="zh-CN" sz="2000" dirty="0">
                <a:latin typeface="+mn-ea"/>
              </a:rPr>
              <a:t>da</a:t>
            </a:r>
            <a:r>
              <a:rPr lang="zh-CN" altLang="en-US" sz="2000" dirty="0">
                <a:latin typeface="+mn-ea"/>
              </a:rPr>
              <a:t>和齿根圆直径</a:t>
            </a:r>
            <a:r>
              <a:rPr lang="en-US" altLang="zh-CN" sz="2000" dirty="0" err="1">
                <a:latin typeface="+mn-ea"/>
              </a:rPr>
              <a:t>df</a:t>
            </a:r>
            <a:r>
              <a:rPr lang="zh-CN" altLang="en-US" sz="2000" dirty="0">
                <a:latin typeface="+mn-ea"/>
              </a:rPr>
              <a:t>，因此只能用间接测量法求得</a:t>
            </a:r>
            <a:r>
              <a:rPr lang="en-US" altLang="zh-CN" sz="2000" dirty="0">
                <a:latin typeface="+mn-ea"/>
              </a:rPr>
              <a:t>da</a:t>
            </a:r>
            <a:r>
              <a:rPr lang="zh-CN" altLang="en-US" sz="2000" dirty="0">
                <a:latin typeface="+mn-ea"/>
              </a:rPr>
              <a:t>和</a:t>
            </a:r>
            <a:r>
              <a:rPr lang="en-US" altLang="zh-CN" sz="2000" dirty="0" err="1">
                <a:latin typeface="+mn-ea"/>
              </a:rPr>
              <a:t>df</a:t>
            </a:r>
            <a:r>
              <a:rPr lang="zh-CN" altLang="en-US" sz="2000" dirty="0" smtClean="0">
                <a:latin typeface="+mn-ea"/>
              </a:rPr>
              <a:t>。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1026" name="Picture 2" descr="图2-2-2齿轮齿顶圆齿根圆测量法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002" y="3180928"/>
            <a:ext cx="5462626" cy="3079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15338" y="3571176"/>
            <a:ext cx="6096000" cy="18846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使用间接测量法时，先测量出定位轴孔直径</a:t>
            </a:r>
            <a:r>
              <a:rPr lang="en-US" altLang="zh-CN" sz="2000" dirty="0">
                <a:latin typeface="+mn-ea"/>
              </a:rPr>
              <a:t>D</a:t>
            </a:r>
            <a:r>
              <a:rPr lang="zh-CN" altLang="en-US" sz="2000" dirty="0">
                <a:latin typeface="+mn-ea"/>
              </a:rPr>
              <a:t>孔、孔壁到齿根的距离</a:t>
            </a:r>
            <a:r>
              <a:rPr lang="en-US" altLang="zh-CN" sz="2000" dirty="0">
                <a:latin typeface="+mn-ea"/>
              </a:rPr>
              <a:t>h</a:t>
            </a:r>
            <a:r>
              <a:rPr lang="zh-CN" altLang="en-US" sz="2000" dirty="0">
                <a:latin typeface="+mn-ea"/>
              </a:rPr>
              <a:t>根、另一侧孔壁到齿顶的距离</a:t>
            </a:r>
            <a:r>
              <a:rPr lang="en-US" altLang="zh-CN" sz="2000" dirty="0">
                <a:latin typeface="+mn-ea"/>
              </a:rPr>
              <a:t>h</a:t>
            </a:r>
            <a:r>
              <a:rPr lang="zh-CN" altLang="en-US" sz="2000" dirty="0">
                <a:latin typeface="+mn-ea"/>
              </a:rPr>
              <a:t>顶，如图所示。则</a:t>
            </a:r>
            <a:r>
              <a:rPr lang="en-US" altLang="zh-CN" sz="2000" dirty="0">
                <a:latin typeface="+mn-ea"/>
              </a:rPr>
              <a:t>da</a:t>
            </a:r>
            <a:r>
              <a:rPr lang="zh-CN" altLang="en-US" sz="2000" dirty="0">
                <a:latin typeface="+mn-ea"/>
              </a:rPr>
              <a:t>和</a:t>
            </a:r>
            <a:r>
              <a:rPr lang="en-US" altLang="zh-CN" sz="2000" dirty="0" err="1">
                <a:latin typeface="+mn-ea"/>
              </a:rPr>
              <a:t>df</a:t>
            </a:r>
            <a:r>
              <a:rPr lang="zh-CN" altLang="en-US" sz="2000" dirty="0">
                <a:latin typeface="+mn-ea"/>
              </a:rPr>
              <a:t>可用下式求出</a:t>
            </a:r>
            <a:r>
              <a:rPr lang="zh-CN" altLang="en-US" sz="2000" dirty="0" smtClean="0">
                <a:latin typeface="+mn-ea"/>
              </a:rPr>
              <a:t>：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</a:rPr>
              <a:t>da=D</a:t>
            </a:r>
            <a:r>
              <a:rPr lang="zh-CN" altLang="en-US" sz="2000" dirty="0">
                <a:latin typeface="+mn-ea"/>
              </a:rPr>
              <a:t>孔</a:t>
            </a:r>
            <a:r>
              <a:rPr lang="en-US" altLang="zh-CN" sz="2000" dirty="0">
                <a:latin typeface="+mn-ea"/>
              </a:rPr>
              <a:t>+2h</a:t>
            </a:r>
            <a:r>
              <a:rPr lang="zh-CN" altLang="en-US" sz="2000" dirty="0">
                <a:latin typeface="+mn-ea"/>
              </a:rPr>
              <a:t>顶   ；    </a:t>
            </a:r>
            <a:r>
              <a:rPr lang="en-US" altLang="zh-CN" sz="2000" dirty="0" err="1">
                <a:latin typeface="+mn-ea"/>
              </a:rPr>
              <a:t>df</a:t>
            </a:r>
            <a:r>
              <a:rPr lang="en-US" altLang="zh-CN" sz="2000" dirty="0">
                <a:latin typeface="+mn-ea"/>
              </a:rPr>
              <a:t>=D</a:t>
            </a:r>
            <a:r>
              <a:rPr lang="zh-CN" altLang="en-US" sz="2000" dirty="0">
                <a:latin typeface="+mn-ea"/>
              </a:rPr>
              <a:t>孔</a:t>
            </a:r>
            <a:r>
              <a:rPr lang="en-US" altLang="zh-CN" sz="2000" dirty="0">
                <a:latin typeface="+mn-ea"/>
              </a:rPr>
              <a:t>+2h</a:t>
            </a:r>
            <a:r>
              <a:rPr lang="zh-CN" altLang="en-US" sz="2000" dirty="0">
                <a:latin typeface="+mn-ea"/>
              </a:rPr>
              <a:t>根</a:t>
            </a:r>
          </a:p>
        </p:txBody>
      </p:sp>
    </p:spTree>
    <p:extLst>
      <p:ext uri="{BB962C8B-B14F-4D97-AF65-F5344CB8AC3E}">
        <p14:creationId xmlns:p14="http://schemas.microsoft.com/office/powerpoint/2010/main" val="442244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nsolas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1855</Words>
  <Application>Microsoft Office PowerPoint</Application>
  <PresentationFormat>宽屏</PresentationFormat>
  <Paragraphs>107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华文新魏</vt:lpstr>
      <vt:lpstr>经典特宋简</vt:lpstr>
      <vt:lpstr>宋体</vt:lpstr>
      <vt:lpstr>微软雅黑</vt:lpstr>
      <vt:lpstr>Arial</vt:lpstr>
      <vt:lpstr>Calibri</vt:lpstr>
      <vt:lpstr>Consolas</vt:lpstr>
      <vt:lpstr>Times New Roman</vt:lpstr>
      <vt:lpstr>Verdana</vt:lpstr>
      <vt:lpstr>Office 主题​​</vt:lpstr>
      <vt:lpstr>PowerPoint 演示文稿</vt:lpstr>
      <vt:lpstr>任务一：渐开线直齿圆柱齿轮与蜗杆的测量与草绘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任务实施</vt:lpstr>
      <vt:lpstr>任务实施</vt:lpstr>
      <vt:lpstr>任务实施</vt:lpstr>
      <vt:lpstr>任务实施</vt:lpstr>
      <vt:lpstr>渐开线直齿圆柱齿轮的零件图如图所示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lsc</cp:lastModifiedBy>
  <cp:revision>14</cp:revision>
  <dcterms:created xsi:type="dcterms:W3CDTF">2022-09-09T23:31:43Z</dcterms:created>
  <dcterms:modified xsi:type="dcterms:W3CDTF">2022-09-12T13:47:49Z</dcterms:modified>
</cp:coreProperties>
</file>